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81089" autoAdjust="0"/>
  </p:normalViewPr>
  <p:slideViewPr>
    <p:cSldViewPr snapToGrid="0">
      <p:cViewPr varScale="1">
        <p:scale>
          <a:sx n="94" d="100"/>
          <a:sy n="94" d="100"/>
        </p:scale>
        <p:origin x="27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C29D1-45D9-4BF5-8094-6197FF22695B}"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D587-F9D1-4E9D-AA6B-B6B3D07797AF}" type="slidenum">
              <a:rPr lang="en-US" smtClean="0"/>
              <a:t>‹#›</a:t>
            </a:fld>
            <a:endParaRPr lang="en-US"/>
          </a:p>
        </p:txBody>
      </p:sp>
    </p:spTree>
    <p:extLst>
      <p:ext uri="{BB962C8B-B14F-4D97-AF65-F5344CB8AC3E}">
        <p14:creationId xmlns:p14="http://schemas.microsoft.com/office/powerpoint/2010/main" val="3910193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following these best practices you will be able to build respectable, high quality and scalable angular application. </a:t>
            </a:r>
          </a:p>
        </p:txBody>
      </p:sp>
      <p:sp>
        <p:nvSpPr>
          <p:cNvPr id="4" name="Slide Number Placeholder 3"/>
          <p:cNvSpPr>
            <a:spLocks noGrp="1"/>
          </p:cNvSpPr>
          <p:nvPr>
            <p:ph type="sldNum" sz="quarter" idx="5"/>
          </p:nvPr>
        </p:nvSpPr>
        <p:spPr/>
        <p:txBody>
          <a:bodyPr/>
          <a:lstStyle/>
          <a:p>
            <a:fld id="{AB1FD587-F9D1-4E9D-AA6B-B6B3D07797AF}" type="slidenum">
              <a:rPr lang="en-US" smtClean="0"/>
              <a:t>2</a:t>
            </a:fld>
            <a:endParaRPr lang="en-US"/>
          </a:p>
        </p:txBody>
      </p:sp>
    </p:spTree>
    <p:extLst>
      <p:ext uri="{BB962C8B-B14F-4D97-AF65-F5344CB8AC3E}">
        <p14:creationId xmlns:p14="http://schemas.microsoft.com/office/powerpoint/2010/main" val="292739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ask why not just inject all the services in core module. Well its always good from code organizational perspective to keep service belonging to a module in that modules folder only.</a:t>
            </a:r>
          </a:p>
        </p:txBody>
      </p:sp>
      <p:sp>
        <p:nvSpPr>
          <p:cNvPr id="4" name="Slide Number Placeholder 3"/>
          <p:cNvSpPr>
            <a:spLocks noGrp="1"/>
          </p:cNvSpPr>
          <p:nvPr>
            <p:ph type="sldNum" sz="quarter" idx="5"/>
          </p:nvPr>
        </p:nvSpPr>
        <p:spPr/>
        <p:txBody>
          <a:bodyPr/>
          <a:lstStyle/>
          <a:p>
            <a:fld id="{AB1FD587-F9D1-4E9D-AA6B-B6B3D07797AF}" type="slidenum">
              <a:rPr lang="en-US" smtClean="0"/>
              <a:t>36</a:t>
            </a:fld>
            <a:endParaRPr lang="en-US"/>
          </a:p>
        </p:txBody>
      </p:sp>
    </p:spTree>
    <p:extLst>
      <p:ext uri="{BB962C8B-B14F-4D97-AF65-F5344CB8AC3E}">
        <p14:creationId xmlns:p14="http://schemas.microsoft.com/office/powerpoint/2010/main" val="377021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FD587-F9D1-4E9D-AA6B-B6B3D07797AF}" type="slidenum">
              <a:rPr lang="en-US" smtClean="0"/>
              <a:t>39</a:t>
            </a:fld>
            <a:endParaRPr lang="en-US"/>
          </a:p>
        </p:txBody>
      </p:sp>
    </p:spTree>
    <p:extLst>
      <p:ext uri="{BB962C8B-B14F-4D97-AF65-F5344CB8AC3E}">
        <p14:creationId xmlns:p14="http://schemas.microsoft.com/office/powerpoint/2010/main" val="347214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rules get followed by default when you use Angular CLI.</a:t>
            </a:r>
          </a:p>
        </p:txBody>
      </p:sp>
      <p:sp>
        <p:nvSpPr>
          <p:cNvPr id="4" name="Slide Number Placeholder 3"/>
          <p:cNvSpPr>
            <a:spLocks noGrp="1"/>
          </p:cNvSpPr>
          <p:nvPr>
            <p:ph type="sldNum" sz="quarter" idx="5"/>
          </p:nvPr>
        </p:nvSpPr>
        <p:spPr/>
        <p:txBody>
          <a:bodyPr/>
          <a:lstStyle/>
          <a:p>
            <a:fld id="{AB1FD587-F9D1-4E9D-AA6B-B6B3D07797AF}" type="slidenum">
              <a:rPr lang="en-US" smtClean="0"/>
              <a:t>7</a:t>
            </a:fld>
            <a:endParaRPr lang="en-US"/>
          </a:p>
        </p:txBody>
      </p:sp>
    </p:spTree>
    <p:extLst>
      <p:ext uri="{BB962C8B-B14F-4D97-AF65-F5344CB8AC3E}">
        <p14:creationId xmlns:p14="http://schemas.microsoft.com/office/powerpoint/2010/main" val="394516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angular application is just a hierarchy of components. So its better to break the components up in different module(s) wherein one could be </a:t>
            </a:r>
          </a:p>
          <a:p>
            <a:pPr marL="228600" indent="-228600">
              <a:buAutoNum type="arabicParenR"/>
            </a:pPr>
            <a:r>
              <a:rPr lang="en-US" dirty="0"/>
              <a:t>Core Module</a:t>
            </a:r>
          </a:p>
          <a:p>
            <a:pPr marL="228600" indent="-228600">
              <a:buAutoNum type="arabicParenR"/>
            </a:pPr>
            <a:r>
              <a:rPr lang="en-US" dirty="0"/>
              <a:t>Shared Module</a:t>
            </a:r>
          </a:p>
          <a:p>
            <a:pPr marL="228600" indent="-228600">
              <a:buAutoNum type="arabicParenR"/>
            </a:pPr>
            <a:r>
              <a:rPr lang="en-US" dirty="0"/>
              <a:t>Feature Module</a:t>
            </a:r>
          </a:p>
          <a:p>
            <a:pPr marL="0" indent="0">
              <a:buNone/>
            </a:pPr>
            <a:endParaRPr lang="en-US" dirty="0"/>
          </a:p>
          <a:p>
            <a:pPr marL="0" indent="0">
              <a:buNone/>
            </a:pPr>
            <a:r>
              <a:rPr lang="en-US" dirty="0"/>
              <a:t>Feature modules can be lazily loaded which enhance the performance of the application.</a:t>
            </a:r>
          </a:p>
        </p:txBody>
      </p:sp>
      <p:sp>
        <p:nvSpPr>
          <p:cNvPr id="4" name="Slide Number Placeholder 3"/>
          <p:cNvSpPr>
            <a:spLocks noGrp="1"/>
          </p:cNvSpPr>
          <p:nvPr>
            <p:ph type="sldNum" sz="quarter" idx="5"/>
          </p:nvPr>
        </p:nvSpPr>
        <p:spPr/>
        <p:txBody>
          <a:bodyPr/>
          <a:lstStyle/>
          <a:p>
            <a:fld id="{AB1FD587-F9D1-4E9D-AA6B-B6B3D07797AF}" type="slidenum">
              <a:rPr lang="en-US" smtClean="0"/>
              <a:t>18</a:t>
            </a:fld>
            <a:endParaRPr lang="en-US"/>
          </a:p>
        </p:txBody>
      </p:sp>
    </p:spTree>
    <p:extLst>
      <p:ext uri="{BB962C8B-B14F-4D97-AF65-F5344CB8AC3E}">
        <p14:creationId xmlns:p14="http://schemas.microsoft.com/office/powerpoint/2010/main" val="411767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level component – Top navigation bar</a:t>
            </a:r>
          </a:p>
          <a:p>
            <a:r>
              <a:rPr lang="en-US" dirty="0"/>
              <a:t>Generally app developers keep app level components in app module itself which is not recommended by Angular.</a:t>
            </a:r>
          </a:p>
        </p:txBody>
      </p:sp>
      <p:sp>
        <p:nvSpPr>
          <p:cNvPr id="4" name="Slide Number Placeholder 3"/>
          <p:cNvSpPr>
            <a:spLocks noGrp="1"/>
          </p:cNvSpPr>
          <p:nvPr>
            <p:ph type="sldNum" sz="quarter" idx="5"/>
          </p:nvPr>
        </p:nvSpPr>
        <p:spPr/>
        <p:txBody>
          <a:bodyPr/>
          <a:lstStyle/>
          <a:p>
            <a:fld id="{AB1FD587-F9D1-4E9D-AA6B-B6B3D07797AF}" type="slidenum">
              <a:rPr lang="en-US" smtClean="0"/>
              <a:t>19</a:t>
            </a:fld>
            <a:endParaRPr lang="en-US"/>
          </a:p>
        </p:txBody>
      </p:sp>
    </p:spTree>
    <p:extLst>
      <p:ext uri="{BB962C8B-B14F-4D97-AF65-F5344CB8AC3E}">
        <p14:creationId xmlns:p14="http://schemas.microsoft.com/office/powerpoint/2010/main" val="335345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see problems here with respect to input property ‘loading’?</a:t>
            </a:r>
          </a:p>
        </p:txBody>
      </p:sp>
      <p:sp>
        <p:nvSpPr>
          <p:cNvPr id="4" name="Slide Number Placeholder 3"/>
          <p:cNvSpPr>
            <a:spLocks noGrp="1"/>
          </p:cNvSpPr>
          <p:nvPr>
            <p:ph type="sldNum" sz="quarter" idx="5"/>
          </p:nvPr>
        </p:nvSpPr>
        <p:spPr/>
        <p:txBody>
          <a:bodyPr/>
          <a:lstStyle/>
          <a:p>
            <a:fld id="{AB1FD587-F9D1-4E9D-AA6B-B6B3D07797AF}" type="slidenum">
              <a:rPr lang="en-US" smtClean="0"/>
              <a:t>23</a:t>
            </a:fld>
            <a:endParaRPr lang="en-US"/>
          </a:p>
        </p:txBody>
      </p:sp>
    </p:spTree>
    <p:extLst>
      <p:ext uri="{BB962C8B-B14F-4D97-AF65-F5344CB8AC3E}">
        <p14:creationId xmlns:p14="http://schemas.microsoft.com/office/powerpoint/2010/main" val="168459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idea is don’t implement the lifecycle hooks without implementing the interface. With interface implemented VS code or any good editor is able to show you errors if you don’t implement it or if you implement it incorrectly for example with wrong parameter type etc.</a:t>
            </a:r>
          </a:p>
        </p:txBody>
      </p:sp>
      <p:sp>
        <p:nvSpPr>
          <p:cNvPr id="4" name="Slide Number Placeholder 3"/>
          <p:cNvSpPr>
            <a:spLocks noGrp="1"/>
          </p:cNvSpPr>
          <p:nvPr>
            <p:ph type="sldNum" sz="quarter" idx="5"/>
          </p:nvPr>
        </p:nvSpPr>
        <p:spPr/>
        <p:txBody>
          <a:bodyPr/>
          <a:lstStyle/>
          <a:p>
            <a:fld id="{AB1FD587-F9D1-4E9D-AA6B-B6B3D07797AF}" type="slidenum">
              <a:rPr lang="en-US" smtClean="0"/>
              <a:t>29</a:t>
            </a:fld>
            <a:endParaRPr lang="en-US"/>
          </a:p>
        </p:txBody>
      </p:sp>
    </p:spTree>
    <p:extLst>
      <p:ext uri="{BB962C8B-B14F-4D97-AF65-F5344CB8AC3E}">
        <p14:creationId xmlns:p14="http://schemas.microsoft.com/office/powerpoint/2010/main" val="2312272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decorate services with @Injectable attribute because you never know when you would start injecting dependencies into it.</a:t>
            </a:r>
          </a:p>
        </p:txBody>
      </p:sp>
      <p:sp>
        <p:nvSpPr>
          <p:cNvPr id="4" name="Slide Number Placeholder 3"/>
          <p:cNvSpPr>
            <a:spLocks noGrp="1"/>
          </p:cNvSpPr>
          <p:nvPr>
            <p:ph type="sldNum" sz="quarter" idx="5"/>
          </p:nvPr>
        </p:nvSpPr>
        <p:spPr/>
        <p:txBody>
          <a:bodyPr/>
          <a:lstStyle/>
          <a:p>
            <a:fld id="{AB1FD587-F9D1-4E9D-AA6B-B6B3D07797AF}" type="slidenum">
              <a:rPr lang="en-US" smtClean="0"/>
              <a:t>32</a:t>
            </a:fld>
            <a:endParaRPr lang="en-US"/>
          </a:p>
        </p:txBody>
      </p:sp>
    </p:spTree>
    <p:extLst>
      <p:ext uri="{BB962C8B-B14F-4D97-AF65-F5344CB8AC3E}">
        <p14:creationId xmlns:p14="http://schemas.microsoft.com/office/powerpoint/2010/main" val="56434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FD587-F9D1-4E9D-AA6B-B6B3D07797AF}" type="slidenum">
              <a:rPr lang="en-US" smtClean="0"/>
              <a:t>33</a:t>
            </a:fld>
            <a:endParaRPr lang="en-US"/>
          </a:p>
        </p:txBody>
      </p:sp>
    </p:spTree>
    <p:extLst>
      <p:ext uri="{BB962C8B-B14F-4D97-AF65-F5344CB8AC3E}">
        <p14:creationId xmlns:p14="http://schemas.microsoft.com/office/powerpoint/2010/main" val="394772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lazily loaded modules Angular creates its own injector and any service provided in it will be available to it only.</a:t>
            </a:r>
          </a:p>
          <a:p>
            <a:r>
              <a:rPr lang="en-US" dirty="0"/>
              <a:t>So imagine what will happen if you provided a service like </a:t>
            </a:r>
            <a:r>
              <a:rPr lang="en-US" dirty="0" err="1"/>
              <a:t>UserService</a:t>
            </a:r>
            <a:r>
              <a:rPr lang="en-US" dirty="0"/>
              <a:t> in it which holds the currently logged in user. It will be out of sync with the root injector. So it’s a good idea to create a core module and provide the common service through that.</a:t>
            </a:r>
          </a:p>
        </p:txBody>
      </p:sp>
      <p:sp>
        <p:nvSpPr>
          <p:cNvPr id="4" name="Slide Number Placeholder 3"/>
          <p:cNvSpPr>
            <a:spLocks noGrp="1"/>
          </p:cNvSpPr>
          <p:nvPr>
            <p:ph type="sldNum" sz="quarter" idx="5"/>
          </p:nvPr>
        </p:nvSpPr>
        <p:spPr/>
        <p:txBody>
          <a:bodyPr/>
          <a:lstStyle/>
          <a:p>
            <a:fld id="{AB1FD587-F9D1-4E9D-AA6B-B6B3D07797AF}" type="slidenum">
              <a:rPr lang="en-US" smtClean="0"/>
              <a:t>34</a:t>
            </a:fld>
            <a:endParaRPr lang="en-US"/>
          </a:p>
        </p:txBody>
      </p:sp>
    </p:spTree>
    <p:extLst>
      <p:ext uri="{BB962C8B-B14F-4D97-AF65-F5344CB8AC3E}">
        <p14:creationId xmlns:p14="http://schemas.microsoft.com/office/powerpoint/2010/main" val="49780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6/25/2020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370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6/25/2020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686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6/25/2020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72927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6/25/2020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45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6/25/2020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22197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6/25/2020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489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6/25/2020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26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6/25/2020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670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6/25/2020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98725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6/25/2020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4809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6/25/2020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185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6/25/2020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908605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oreybutler/nvm-window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41A1BD-A58C-4131-B4D6-478D28FA718A}"/>
              </a:ext>
            </a:extLst>
          </p:cNvPr>
          <p:cNvPicPr>
            <a:picLocks noChangeAspect="1"/>
          </p:cNvPicPr>
          <p:nvPr/>
        </p:nvPicPr>
        <p:blipFill rotWithShape="1">
          <a:blip r:embed="rId2"/>
          <a:srcRect l="21338" r="-1" b="-1"/>
          <a:stretch/>
        </p:blipFill>
        <p:spPr>
          <a:xfrm>
            <a:off x="4110127" y="10"/>
            <a:ext cx="8081873" cy="6857990"/>
          </a:xfrm>
          <a:custGeom>
            <a:avLst/>
            <a:gdLst>
              <a:gd name="connsiteX0" fmla="*/ 0 w 8081873"/>
              <a:gd name="connsiteY0" fmla="*/ 0 h 6858000"/>
              <a:gd name="connsiteX1" fmla="*/ 8081873 w 8081873"/>
              <a:gd name="connsiteY1" fmla="*/ 0 h 6858000"/>
              <a:gd name="connsiteX2" fmla="*/ 8081873 w 8081873"/>
              <a:gd name="connsiteY2" fmla="*/ 6858000 h 6858000"/>
              <a:gd name="connsiteX3" fmla="*/ 0 w 8081873"/>
              <a:gd name="connsiteY3" fmla="*/ 6858000 h 6858000"/>
              <a:gd name="connsiteX4" fmla="*/ 68897 w 8081873"/>
              <a:gd name="connsiteY4" fmla="*/ 6734633 h 6858000"/>
              <a:gd name="connsiteX5" fmla="*/ 848920 w 8081873"/>
              <a:gd name="connsiteY5" fmla="*/ 3429000 h 6858000"/>
              <a:gd name="connsiteX6" fmla="*/ 68897 w 8081873"/>
              <a:gd name="connsiteY6" fmla="*/ 1233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CC6D06-8E93-41B2-ACAA-677D9DD8561E}"/>
              </a:ext>
            </a:extLst>
          </p:cNvPr>
          <p:cNvSpPr>
            <a:spLocks noGrp="1"/>
          </p:cNvSpPr>
          <p:nvPr>
            <p:ph type="ctrTitle"/>
          </p:nvPr>
        </p:nvSpPr>
        <p:spPr>
          <a:xfrm>
            <a:off x="477981" y="1122363"/>
            <a:ext cx="4023360" cy="3204134"/>
          </a:xfrm>
        </p:spPr>
        <p:txBody>
          <a:bodyPr anchor="b">
            <a:normAutofit/>
          </a:bodyPr>
          <a:lstStyle/>
          <a:p>
            <a:r>
              <a:rPr lang="en-US" sz="4800"/>
              <a:t>Angular Best Practices</a:t>
            </a:r>
          </a:p>
        </p:txBody>
      </p:sp>
      <p:sp>
        <p:nvSpPr>
          <p:cNvPr id="3" name="Subtitle 2">
            <a:extLst>
              <a:ext uri="{FF2B5EF4-FFF2-40B4-BE49-F238E27FC236}">
                <a16:creationId xmlns:a16="http://schemas.microsoft.com/office/drawing/2014/main" id="{B79DD980-DBBD-453B-B9DB-6EBF7EDF0A0F}"/>
              </a:ext>
            </a:extLst>
          </p:cNvPr>
          <p:cNvSpPr>
            <a:spLocks noGrp="1"/>
          </p:cNvSpPr>
          <p:nvPr>
            <p:ph type="subTitle" idx="1"/>
          </p:nvPr>
        </p:nvSpPr>
        <p:spPr>
          <a:xfrm>
            <a:off x="477981" y="4872922"/>
            <a:ext cx="3933306" cy="1208141"/>
          </a:xfrm>
        </p:spPr>
        <p:txBody>
          <a:bodyPr>
            <a:normAutofit/>
          </a:bodyPr>
          <a:lstStyle/>
          <a:p>
            <a:r>
              <a:rPr lang="en-US" sz="2000"/>
              <a:t>Himanshu Kumar (Premier Field Engineer)</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344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EB72-CA4F-49E1-8147-A8C009DEB154}"/>
              </a:ext>
            </a:extLst>
          </p:cNvPr>
          <p:cNvSpPr>
            <a:spLocks noGrp="1"/>
          </p:cNvSpPr>
          <p:nvPr>
            <p:ph type="title"/>
          </p:nvPr>
        </p:nvSpPr>
        <p:spPr/>
        <p:txBody>
          <a:bodyPr/>
          <a:lstStyle/>
          <a:p>
            <a:r>
              <a:rPr lang="en-US" dirty="0"/>
              <a:t>General Coding Best Practices</a:t>
            </a:r>
          </a:p>
        </p:txBody>
      </p:sp>
      <p:sp>
        <p:nvSpPr>
          <p:cNvPr id="3" name="Content Placeholder 2">
            <a:extLst>
              <a:ext uri="{FF2B5EF4-FFF2-40B4-BE49-F238E27FC236}">
                <a16:creationId xmlns:a16="http://schemas.microsoft.com/office/drawing/2014/main" id="{DBDA9B0F-5CA6-41B9-B9F8-45F169E571B5}"/>
              </a:ext>
            </a:extLst>
          </p:cNvPr>
          <p:cNvSpPr>
            <a:spLocks noGrp="1"/>
          </p:cNvSpPr>
          <p:nvPr>
            <p:ph idx="1"/>
          </p:nvPr>
        </p:nvSpPr>
        <p:spPr/>
        <p:txBody>
          <a:bodyPr/>
          <a:lstStyle/>
          <a:p>
            <a:r>
              <a:rPr lang="en-US" dirty="0"/>
              <a:t>Single Responsibility Principle</a:t>
            </a:r>
          </a:p>
          <a:p>
            <a:r>
              <a:rPr lang="en-US" dirty="0"/>
              <a:t>Symbol naming</a:t>
            </a:r>
          </a:p>
          <a:p>
            <a:r>
              <a:rPr lang="en-US" dirty="0"/>
              <a:t>Preferring immutability</a:t>
            </a:r>
          </a:p>
          <a:p>
            <a:r>
              <a:rPr lang="en-US" dirty="0"/>
              <a:t>Using small functions</a:t>
            </a:r>
          </a:p>
        </p:txBody>
      </p:sp>
    </p:spTree>
    <p:extLst>
      <p:ext uri="{BB962C8B-B14F-4D97-AF65-F5344CB8AC3E}">
        <p14:creationId xmlns:p14="http://schemas.microsoft.com/office/powerpoint/2010/main" val="3761490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0DF-A7C4-4F28-A02B-8548014A1041}"/>
              </a:ext>
            </a:extLst>
          </p:cNvPr>
          <p:cNvSpPr>
            <a:spLocks noGrp="1"/>
          </p:cNvSpPr>
          <p:nvPr>
            <p:ph type="title"/>
          </p:nvPr>
        </p:nvSpPr>
        <p:spPr/>
        <p:txBody>
          <a:bodyPr/>
          <a:lstStyle/>
          <a:p>
            <a:pPr algn="ctr"/>
            <a:r>
              <a:rPr lang="en-US" dirty="0"/>
              <a:t>Single Responsibility Principle</a:t>
            </a:r>
          </a:p>
        </p:txBody>
      </p:sp>
      <p:sp>
        <p:nvSpPr>
          <p:cNvPr id="3" name="Content Placeholder 2">
            <a:extLst>
              <a:ext uri="{FF2B5EF4-FFF2-40B4-BE49-F238E27FC236}">
                <a16:creationId xmlns:a16="http://schemas.microsoft.com/office/drawing/2014/main" id="{D1C19C22-8362-4136-9722-E88601039FDA}"/>
              </a:ext>
            </a:extLst>
          </p:cNvPr>
          <p:cNvSpPr>
            <a:spLocks noGrp="1"/>
          </p:cNvSpPr>
          <p:nvPr>
            <p:ph idx="1"/>
          </p:nvPr>
        </p:nvSpPr>
        <p:spPr/>
        <p:txBody>
          <a:bodyPr>
            <a:normAutofit lnSpcReduction="10000"/>
          </a:bodyPr>
          <a:lstStyle/>
          <a:p>
            <a:r>
              <a:rPr lang="en-US" dirty="0"/>
              <a:t>A single class or module should have single responsibility</a:t>
            </a:r>
          </a:p>
          <a:p>
            <a:r>
              <a:rPr lang="en-US" dirty="0"/>
              <a:t>Order –</a:t>
            </a:r>
          </a:p>
          <a:p>
            <a:pPr lvl="1"/>
            <a:r>
              <a:rPr lang="en-US" dirty="0" err="1"/>
              <a:t>NotifyCustomer</a:t>
            </a:r>
            <a:endParaRPr lang="en-US" dirty="0"/>
          </a:p>
          <a:p>
            <a:pPr lvl="1"/>
            <a:r>
              <a:rPr lang="en-US" dirty="0" err="1"/>
              <a:t>ReserveInventory</a:t>
            </a:r>
            <a:endParaRPr lang="en-US" dirty="0"/>
          </a:p>
          <a:p>
            <a:pPr lvl="1"/>
            <a:r>
              <a:rPr lang="en-US" dirty="0" err="1"/>
              <a:t>MakePayment</a:t>
            </a:r>
            <a:endParaRPr lang="en-US" dirty="0"/>
          </a:p>
          <a:p>
            <a:r>
              <a:rPr lang="en-US" dirty="0"/>
              <a:t>Point of sale system</a:t>
            </a:r>
          </a:p>
          <a:p>
            <a:r>
              <a:rPr lang="en-US" dirty="0" err="1"/>
              <a:t>DataRepositoryService</a:t>
            </a:r>
            <a:r>
              <a:rPr lang="en-US" dirty="0"/>
              <a:t> has taken too many responsibilities</a:t>
            </a:r>
          </a:p>
        </p:txBody>
      </p:sp>
    </p:spTree>
    <p:extLst>
      <p:ext uri="{BB962C8B-B14F-4D97-AF65-F5344CB8AC3E}">
        <p14:creationId xmlns:p14="http://schemas.microsoft.com/office/powerpoint/2010/main" val="366321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DD00-AEB7-4BB9-9574-AFFB1943553A}"/>
              </a:ext>
            </a:extLst>
          </p:cNvPr>
          <p:cNvSpPr>
            <a:spLocks noGrp="1"/>
          </p:cNvSpPr>
          <p:nvPr>
            <p:ph type="title"/>
          </p:nvPr>
        </p:nvSpPr>
        <p:spPr/>
        <p:txBody>
          <a:bodyPr/>
          <a:lstStyle/>
          <a:p>
            <a:r>
              <a:rPr lang="en-US" dirty="0"/>
              <a:t>Symbol naming</a:t>
            </a:r>
          </a:p>
        </p:txBody>
      </p:sp>
      <p:sp>
        <p:nvSpPr>
          <p:cNvPr id="3" name="Content Placeholder 2">
            <a:extLst>
              <a:ext uri="{FF2B5EF4-FFF2-40B4-BE49-F238E27FC236}">
                <a16:creationId xmlns:a16="http://schemas.microsoft.com/office/drawing/2014/main" id="{66BDE7D9-0412-4009-A520-590604C16558}"/>
              </a:ext>
            </a:extLst>
          </p:cNvPr>
          <p:cNvSpPr>
            <a:spLocks noGrp="1"/>
          </p:cNvSpPr>
          <p:nvPr>
            <p:ph idx="1"/>
          </p:nvPr>
        </p:nvSpPr>
        <p:spPr/>
        <p:txBody>
          <a:bodyPr>
            <a:normAutofit fontScale="92500" lnSpcReduction="20000"/>
          </a:bodyPr>
          <a:lstStyle/>
          <a:p>
            <a:r>
              <a:rPr lang="en-US" dirty="0"/>
              <a:t>Symbols should have meaningful and business specific names</a:t>
            </a:r>
          </a:p>
          <a:p>
            <a:r>
              <a:rPr lang="en-US" dirty="0"/>
              <a:t>Loading-Spinner component</a:t>
            </a:r>
          </a:p>
          <a:p>
            <a:pPr lvl="1"/>
            <a:r>
              <a:rPr lang="en-US" dirty="0"/>
              <a:t>File is named consistently</a:t>
            </a:r>
          </a:p>
          <a:p>
            <a:pPr lvl="1"/>
            <a:r>
              <a:rPr lang="en-US" dirty="0"/>
              <a:t>Class is not named consistently – Should have been Loading-</a:t>
            </a:r>
            <a:r>
              <a:rPr lang="en-US" dirty="0" err="1"/>
              <a:t>SpinnerComponent</a:t>
            </a:r>
            <a:endParaRPr lang="en-US" dirty="0"/>
          </a:p>
          <a:p>
            <a:pPr lvl="1"/>
            <a:r>
              <a:rPr lang="en-US" dirty="0"/>
              <a:t>Constants should be named in camel case</a:t>
            </a:r>
          </a:p>
          <a:p>
            <a:r>
              <a:rPr lang="en-US" dirty="0"/>
              <a:t>Third party and system imports should be first</a:t>
            </a:r>
          </a:p>
          <a:p>
            <a:r>
              <a:rPr lang="en-US" dirty="0"/>
              <a:t>Application specific imports should follow TP and system imports</a:t>
            </a:r>
          </a:p>
        </p:txBody>
      </p:sp>
    </p:spTree>
    <p:extLst>
      <p:ext uri="{BB962C8B-B14F-4D97-AF65-F5344CB8AC3E}">
        <p14:creationId xmlns:p14="http://schemas.microsoft.com/office/powerpoint/2010/main" val="2290945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C8AA-194A-4F9E-BFB0-522CA3462B84}"/>
              </a:ext>
            </a:extLst>
          </p:cNvPr>
          <p:cNvSpPr>
            <a:spLocks noGrp="1"/>
          </p:cNvSpPr>
          <p:nvPr>
            <p:ph type="title"/>
          </p:nvPr>
        </p:nvSpPr>
        <p:spPr/>
        <p:txBody>
          <a:bodyPr/>
          <a:lstStyle/>
          <a:p>
            <a:r>
              <a:rPr lang="en-US" dirty="0"/>
              <a:t>Immutability</a:t>
            </a:r>
          </a:p>
        </p:txBody>
      </p:sp>
      <p:sp>
        <p:nvSpPr>
          <p:cNvPr id="3" name="Content Placeholder 2">
            <a:extLst>
              <a:ext uri="{FF2B5EF4-FFF2-40B4-BE49-F238E27FC236}">
                <a16:creationId xmlns:a16="http://schemas.microsoft.com/office/drawing/2014/main" id="{E1D006BF-DA60-4869-BD5C-02FB5959D61E}"/>
              </a:ext>
            </a:extLst>
          </p:cNvPr>
          <p:cNvSpPr>
            <a:spLocks noGrp="1"/>
          </p:cNvSpPr>
          <p:nvPr>
            <p:ph idx="1"/>
          </p:nvPr>
        </p:nvSpPr>
        <p:spPr/>
        <p:txBody>
          <a:bodyPr/>
          <a:lstStyle/>
          <a:p>
            <a:r>
              <a:rPr lang="en-US" dirty="0"/>
              <a:t>Immutability is a good practice in JavaScript</a:t>
            </a:r>
          </a:p>
          <a:p>
            <a:r>
              <a:rPr lang="en-US" dirty="0"/>
              <a:t>Immutability means to not mutate or change the objects in memory</a:t>
            </a:r>
          </a:p>
          <a:p>
            <a:r>
              <a:rPr lang="en-US" dirty="0"/>
              <a:t>Immutability helps to avoid bugs such as bugs which arise when a value is changed somewhere else in code</a:t>
            </a:r>
          </a:p>
          <a:p>
            <a:r>
              <a:rPr lang="en-US" dirty="0"/>
              <a:t>Lets look at some bad practice in our code</a:t>
            </a:r>
          </a:p>
          <a:p>
            <a:endParaRPr lang="en-US" dirty="0"/>
          </a:p>
        </p:txBody>
      </p:sp>
    </p:spTree>
    <p:extLst>
      <p:ext uri="{BB962C8B-B14F-4D97-AF65-F5344CB8AC3E}">
        <p14:creationId xmlns:p14="http://schemas.microsoft.com/office/powerpoint/2010/main" val="2438074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8DCE-9BCF-48F1-990D-46DC98B6C6F6}"/>
              </a:ext>
            </a:extLst>
          </p:cNvPr>
          <p:cNvSpPr>
            <a:spLocks noGrp="1"/>
          </p:cNvSpPr>
          <p:nvPr>
            <p:ph type="title"/>
          </p:nvPr>
        </p:nvSpPr>
        <p:spPr/>
        <p:txBody>
          <a:bodyPr/>
          <a:lstStyle/>
          <a:p>
            <a:r>
              <a:rPr lang="en-US" dirty="0"/>
              <a:t>Immutability bad practice example 1</a:t>
            </a:r>
          </a:p>
        </p:txBody>
      </p:sp>
      <p:sp>
        <p:nvSpPr>
          <p:cNvPr id="3" name="Content Placeholder 2">
            <a:extLst>
              <a:ext uri="{FF2B5EF4-FFF2-40B4-BE49-F238E27FC236}">
                <a16:creationId xmlns:a16="http://schemas.microsoft.com/office/drawing/2014/main" id="{6F59F458-87D9-4775-A9FE-C852A01FDF3A}"/>
              </a:ext>
            </a:extLst>
          </p:cNvPr>
          <p:cNvSpPr>
            <a:spLocks noGrp="1"/>
          </p:cNvSpPr>
          <p:nvPr>
            <p:ph idx="1"/>
          </p:nvPr>
        </p:nvSpPr>
        <p:spPr>
          <a:xfrm>
            <a:off x="1115568" y="2478024"/>
            <a:ext cx="10168128" cy="4024376"/>
          </a:xfrm>
        </p:spPr>
        <p:txBody>
          <a:bodyPr/>
          <a:lstStyle/>
          <a:p>
            <a:r>
              <a:rPr lang="en-US" dirty="0"/>
              <a:t>Lets look at “enroll” method in data-repository service</a:t>
            </a:r>
          </a:p>
          <a:p>
            <a:r>
              <a:rPr lang="en-US" dirty="0"/>
              <a:t>When a user enrolls into a class the code is mutating objects in two ways:</a:t>
            </a:r>
          </a:p>
          <a:p>
            <a:pPr lvl="1"/>
            <a:r>
              <a:rPr lang="en-US" dirty="0"/>
              <a:t>Adding a class ID to classes array</a:t>
            </a:r>
          </a:p>
          <a:p>
            <a:pPr lvl="1"/>
            <a:r>
              <a:rPr lang="en-US" dirty="0"/>
              <a:t>Changing the “classes” array of </a:t>
            </a:r>
            <a:r>
              <a:rPr lang="en-US" dirty="0" err="1"/>
              <a:t>currentUser</a:t>
            </a:r>
            <a:r>
              <a:rPr lang="en-US" dirty="0"/>
              <a:t> object</a:t>
            </a:r>
          </a:p>
          <a:p>
            <a:pPr lvl="1"/>
            <a:r>
              <a:rPr lang="en-US" dirty="0"/>
              <a:t>To make it immutable use “</a:t>
            </a:r>
            <a:r>
              <a:rPr lang="en-US" dirty="0" err="1"/>
              <a:t>Object.assign</a:t>
            </a:r>
            <a:r>
              <a:rPr lang="en-US" dirty="0"/>
              <a:t>” like below:</a:t>
            </a:r>
          </a:p>
          <a:p>
            <a:pPr lvl="1"/>
            <a:endParaRPr lang="en-US" dirty="0"/>
          </a:p>
        </p:txBody>
      </p:sp>
      <p:pic>
        <p:nvPicPr>
          <p:cNvPr id="4" name="Picture 3">
            <a:extLst>
              <a:ext uri="{FF2B5EF4-FFF2-40B4-BE49-F238E27FC236}">
                <a16:creationId xmlns:a16="http://schemas.microsoft.com/office/drawing/2014/main" id="{BDFD19AB-23CB-4A16-A4C7-F9CD5A107682}"/>
              </a:ext>
            </a:extLst>
          </p:cNvPr>
          <p:cNvPicPr>
            <a:picLocks noChangeAspect="1"/>
          </p:cNvPicPr>
          <p:nvPr/>
        </p:nvPicPr>
        <p:blipFill>
          <a:blip r:embed="rId2"/>
          <a:stretch>
            <a:fillRect/>
          </a:stretch>
        </p:blipFill>
        <p:spPr>
          <a:xfrm>
            <a:off x="1981200" y="5595161"/>
            <a:ext cx="7589520" cy="907239"/>
          </a:xfrm>
          <a:prstGeom prst="rect">
            <a:avLst/>
          </a:prstGeom>
        </p:spPr>
      </p:pic>
    </p:spTree>
    <p:extLst>
      <p:ext uri="{BB962C8B-B14F-4D97-AF65-F5344CB8AC3E}">
        <p14:creationId xmlns:p14="http://schemas.microsoft.com/office/powerpoint/2010/main" val="535922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2EA6-8BDC-44C2-9425-5280B6FC2E49}"/>
              </a:ext>
            </a:extLst>
          </p:cNvPr>
          <p:cNvSpPr>
            <a:spLocks noGrp="1"/>
          </p:cNvSpPr>
          <p:nvPr>
            <p:ph type="title"/>
          </p:nvPr>
        </p:nvSpPr>
        <p:spPr/>
        <p:txBody>
          <a:bodyPr/>
          <a:lstStyle/>
          <a:p>
            <a:r>
              <a:rPr lang="en-US" dirty="0"/>
              <a:t>Immutability bad practice example 2</a:t>
            </a:r>
          </a:p>
        </p:txBody>
      </p:sp>
      <p:sp>
        <p:nvSpPr>
          <p:cNvPr id="3" name="Content Placeholder 2">
            <a:extLst>
              <a:ext uri="{FF2B5EF4-FFF2-40B4-BE49-F238E27FC236}">
                <a16:creationId xmlns:a16="http://schemas.microsoft.com/office/drawing/2014/main" id="{35B4E8AE-D16F-4931-B810-36CD1024E7E5}"/>
              </a:ext>
            </a:extLst>
          </p:cNvPr>
          <p:cNvSpPr>
            <a:spLocks noGrp="1"/>
          </p:cNvSpPr>
          <p:nvPr>
            <p:ph idx="1"/>
          </p:nvPr>
        </p:nvSpPr>
        <p:spPr/>
        <p:txBody>
          <a:bodyPr>
            <a:normAutofit fontScale="85000" lnSpcReduction="10000"/>
          </a:bodyPr>
          <a:lstStyle/>
          <a:p>
            <a:r>
              <a:rPr lang="en-US" dirty="0"/>
              <a:t>Lets look at the “</a:t>
            </a:r>
            <a:r>
              <a:rPr lang="en-US" dirty="0" err="1"/>
              <a:t>saveUser</a:t>
            </a:r>
            <a:r>
              <a:rPr lang="en-US" dirty="0"/>
              <a:t>” function in data-repository</a:t>
            </a:r>
          </a:p>
          <a:p>
            <a:r>
              <a:rPr lang="en-US" dirty="0"/>
              <a:t>Here we are assigning the passed-in “user” object to “</a:t>
            </a:r>
            <a:r>
              <a:rPr lang="en-US" dirty="0" err="1"/>
              <a:t>currentUser</a:t>
            </a:r>
            <a:r>
              <a:rPr lang="en-US" dirty="0"/>
              <a:t>” object</a:t>
            </a:r>
          </a:p>
          <a:p>
            <a:r>
              <a:rPr lang="en-US" dirty="0"/>
              <a:t>If the calling method was to change the passed-in parameter then the “</a:t>
            </a:r>
            <a:r>
              <a:rPr lang="en-US" dirty="0" err="1"/>
              <a:t>currentUser</a:t>
            </a:r>
            <a:r>
              <a:rPr lang="en-US" dirty="0"/>
              <a:t>” property for the whole application will get updated</a:t>
            </a:r>
          </a:p>
          <a:p>
            <a:r>
              <a:rPr lang="en-US" dirty="0"/>
              <a:t>This will create very hard to find bugs</a:t>
            </a:r>
          </a:p>
          <a:p>
            <a:r>
              <a:rPr lang="en-US" dirty="0"/>
              <a:t>This will also not work well with on push change detection strategy</a:t>
            </a:r>
          </a:p>
        </p:txBody>
      </p:sp>
    </p:spTree>
    <p:extLst>
      <p:ext uri="{BB962C8B-B14F-4D97-AF65-F5344CB8AC3E}">
        <p14:creationId xmlns:p14="http://schemas.microsoft.com/office/powerpoint/2010/main" val="248264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2B7EE-9693-4A76-A9CC-BA8A1378C190}"/>
              </a:ext>
            </a:extLst>
          </p:cNvPr>
          <p:cNvSpPr>
            <a:spLocks noGrp="1"/>
          </p:cNvSpPr>
          <p:nvPr>
            <p:ph type="title"/>
          </p:nvPr>
        </p:nvSpPr>
        <p:spPr/>
        <p:txBody>
          <a:bodyPr/>
          <a:lstStyle/>
          <a:p>
            <a:r>
              <a:rPr lang="en-US" dirty="0"/>
              <a:t>Immutability bad practice example 2</a:t>
            </a:r>
          </a:p>
        </p:txBody>
      </p:sp>
      <p:sp>
        <p:nvSpPr>
          <p:cNvPr id="3" name="Content Placeholder 2">
            <a:extLst>
              <a:ext uri="{FF2B5EF4-FFF2-40B4-BE49-F238E27FC236}">
                <a16:creationId xmlns:a16="http://schemas.microsoft.com/office/drawing/2014/main" id="{45EF1239-72A8-4C6B-8643-8DC44168C9D1}"/>
              </a:ext>
            </a:extLst>
          </p:cNvPr>
          <p:cNvSpPr>
            <a:spLocks noGrp="1"/>
          </p:cNvSpPr>
          <p:nvPr>
            <p:ph idx="1"/>
          </p:nvPr>
        </p:nvSpPr>
        <p:spPr/>
        <p:txBody>
          <a:bodyPr/>
          <a:lstStyle/>
          <a:p>
            <a:r>
              <a:rPr lang="en-US" dirty="0"/>
              <a:t>We should fix it like below:</a:t>
            </a:r>
          </a:p>
          <a:p>
            <a:endParaRPr lang="en-US" dirty="0"/>
          </a:p>
        </p:txBody>
      </p:sp>
      <p:pic>
        <p:nvPicPr>
          <p:cNvPr id="4" name="Picture 3">
            <a:extLst>
              <a:ext uri="{FF2B5EF4-FFF2-40B4-BE49-F238E27FC236}">
                <a16:creationId xmlns:a16="http://schemas.microsoft.com/office/drawing/2014/main" id="{046A2821-4FA8-4BB8-BAC3-77D53B59060E}"/>
              </a:ext>
            </a:extLst>
          </p:cNvPr>
          <p:cNvPicPr>
            <a:picLocks noChangeAspect="1"/>
          </p:cNvPicPr>
          <p:nvPr/>
        </p:nvPicPr>
        <p:blipFill>
          <a:blip r:embed="rId2"/>
          <a:stretch>
            <a:fillRect/>
          </a:stretch>
        </p:blipFill>
        <p:spPr>
          <a:xfrm>
            <a:off x="1115567" y="3228371"/>
            <a:ext cx="10788581" cy="2560888"/>
          </a:xfrm>
          <a:prstGeom prst="rect">
            <a:avLst/>
          </a:prstGeom>
        </p:spPr>
      </p:pic>
    </p:spTree>
    <p:extLst>
      <p:ext uri="{BB962C8B-B14F-4D97-AF65-F5344CB8AC3E}">
        <p14:creationId xmlns:p14="http://schemas.microsoft.com/office/powerpoint/2010/main" val="127844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B004-B714-4F6C-812E-B535E673FA09}"/>
              </a:ext>
            </a:extLst>
          </p:cNvPr>
          <p:cNvSpPr>
            <a:spLocks noGrp="1"/>
          </p:cNvSpPr>
          <p:nvPr>
            <p:ph type="title"/>
          </p:nvPr>
        </p:nvSpPr>
        <p:spPr/>
        <p:txBody>
          <a:bodyPr/>
          <a:lstStyle/>
          <a:p>
            <a:r>
              <a:rPr lang="en-US" dirty="0"/>
              <a:t>Small Functions</a:t>
            </a:r>
          </a:p>
        </p:txBody>
      </p:sp>
      <p:sp>
        <p:nvSpPr>
          <p:cNvPr id="3" name="Content Placeholder 2">
            <a:extLst>
              <a:ext uri="{FF2B5EF4-FFF2-40B4-BE49-F238E27FC236}">
                <a16:creationId xmlns:a16="http://schemas.microsoft.com/office/drawing/2014/main" id="{F6702EFF-F9D0-46F3-9C7F-9D9D5DCC58D1}"/>
              </a:ext>
            </a:extLst>
          </p:cNvPr>
          <p:cNvSpPr>
            <a:spLocks noGrp="1"/>
          </p:cNvSpPr>
          <p:nvPr>
            <p:ph idx="1"/>
          </p:nvPr>
        </p:nvSpPr>
        <p:spPr/>
        <p:txBody>
          <a:bodyPr/>
          <a:lstStyle/>
          <a:p>
            <a:r>
              <a:rPr lang="en-US" dirty="0"/>
              <a:t>If you find yourself writing a function with more than 10 lines</a:t>
            </a:r>
          </a:p>
          <a:p>
            <a:r>
              <a:rPr lang="en-US" dirty="0"/>
              <a:t>Try to break it to multiple functions</a:t>
            </a:r>
          </a:p>
        </p:txBody>
      </p:sp>
    </p:spTree>
    <p:extLst>
      <p:ext uri="{BB962C8B-B14F-4D97-AF65-F5344CB8AC3E}">
        <p14:creationId xmlns:p14="http://schemas.microsoft.com/office/powerpoint/2010/main" val="963927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73578-362E-4BA0-9A7B-6D97FAFD62B1}"/>
              </a:ext>
            </a:extLst>
          </p:cNvPr>
          <p:cNvSpPr>
            <a:spLocks noGrp="1"/>
          </p:cNvSpPr>
          <p:nvPr>
            <p:ph type="title"/>
          </p:nvPr>
        </p:nvSpPr>
        <p:spPr>
          <a:xfrm>
            <a:off x="429768" y="411480"/>
            <a:ext cx="11201400" cy="1106424"/>
          </a:xfrm>
        </p:spPr>
        <p:txBody>
          <a:bodyPr>
            <a:normAutofit/>
          </a:bodyPr>
          <a:lstStyle/>
          <a:p>
            <a:pPr algn="ctr"/>
            <a:r>
              <a:rPr lang="en-US" sz="3600" dirty="0"/>
              <a:t>Module Organization</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121377C-112E-4A7D-B704-948C8CE21C8B}"/>
              </a:ext>
            </a:extLst>
          </p:cNvPr>
          <p:cNvPicPr>
            <a:picLocks noChangeAspect="1"/>
          </p:cNvPicPr>
          <p:nvPr/>
        </p:nvPicPr>
        <p:blipFill>
          <a:blip r:embed="rId3"/>
          <a:stretch>
            <a:fillRect/>
          </a:stretch>
        </p:blipFill>
        <p:spPr>
          <a:xfrm>
            <a:off x="718579" y="1719072"/>
            <a:ext cx="6124930" cy="4517136"/>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D5F980-3D14-4BFB-A140-B22B5A62B8B3}"/>
              </a:ext>
            </a:extLst>
          </p:cNvPr>
          <p:cNvSpPr>
            <a:spLocks noGrp="1"/>
          </p:cNvSpPr>
          <p:nvPr>
            <p:ph idx="1"/>
          </p:nvPr>
        </p:nvSpPr>
        <p:spPr>
          <a:xfrm>
            <a:off x="7938752" y="2020824"/>
            <a:ext cx="3455097" cy="3959352"/>
          </a:xfrm>
        </p:spPr>
        <p:txBody>
          <a:bodyPr anchor="ctr">
            <a:normAutofit/>
          </a:bodyPr>
          <a:lstStyle/>
          <a:p>
            <a:r>
              <a:rPr lang="en-US" sz="3200" dirty="0"/>
              <a:t>Core Module</a:t>
            </a:r>
          </a:p>
          <a:p>
            <a:r>
              <a:rPr lang="en-US" sz="3200" dirty="0"/>
              <a:t>Shared Module</a:t>
            </a:r>
          </a:p>
          <a:p>
            <a:r>
              <a:rPr lang="en-US" sz="3200" dirty="0"/>
              <a:t>Feature Module</a:t>
            </a:r>
          </a:p>
        </p:txBody>
      </p:sp>
    </p:spTree>
    <p:extLst>
      <p:ext uri="{BB962C8B-B14F-4D97-AF65-F5344CB8AC3E}">
        <p14:creationId xmlns:p14="http://schemas.microsoft.com/office/powerpoint/2010/main" val="1464227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9740E3-17CB-4386-9557-432D8415B152}"/>
              </a:ext>
            </a:extLst>
          </p:cNvPr>
          <p:cNvPicPr>
            <a:picLocks noChangeAspect="1"/>
          </p:cNvPicPr>
          <p:nvPr/>
        </p:nvPicPr>
        <p:blipFill>
          <a:blip r:embed="rId3"/>
          <a:stretch>
            <a:fillRect/>
          </a:stretch>
        </p:blipFill>
        <p:spPr>
          <a:xfrm>
            <a:off x="1228679" y="0"/>
            <a:ext cx="9734641" cy="6858000"/>
          </a:xfrm>
          <a:prstGeom prst="rect">
            <a:avLst/>
          </a:prstGeom>
        </p:spPr>
      </p:pic>
    </p:spTree>
    <p:extLst>
      <p:ext uri="{BB962C8B-B14F-4D97-AF65-F5344CB8AC3E}">
        <p14:creationId xmlns:p14="http://schemas.microsoft.com/office/powerpoint/2010/main" val="208369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7499-A1CF-40A7-B255-7DE79EA81CE7}"/>
              </a:ext>
            </a:extLst>
          </p:cNvPr>
          <p:cNvSpPr>
            <a:spLocks noGrp="1"/>
          </p:cNvSpPr>
          <p:nvPr>
            <p:ph type="title"/>
          </p:nvPr>
        </p:nvSpPr>
        <p:spPr/>
        <p:txBody>
          <a:bodyPr/>
          <a:lstStyle/>
          <a:p>
            <a:pPr algn="ctr"/>
            <a:r>
              <a:rPr lang="en-US" dirty="0"/>
              <a:t>Angular Best Practices | Agenda</a:t>
            </a:r>
          </a:p>
        </p:txBody>
      </p:sp>
      <p:sp>
        <p:nvSpPr>
          <p:cNvPr id="3" name="Content Placeholder 2">
            <a:extLst>
              <a:ext uri="{FF2B5EF4-FFF2-40B4-BE49-F238E27FC236}">
                <a16:creationId xmlns:a16="http://schemas.microsoft.com/office/drawing/2014/main" id="{8146D077-856C-4D13-AB10-5D764F59C66A}"/>
              </a:ext>
            </a:extLst>
          </p:cNvPr>
          <p:cNvSpPr>
            <a:spLocks noGrp="1"/>
          </p:cNvSpPr>
          <p:nvPr>
            <p:ph idx="1"/>
          </p:nvPr>
        </p:nvSpPr>
        <p:spPr/>
        <p:txBody>
          <a:bodyPr/>
          <a:lstStyle/>
          <a:p>
            <a:r>
              <a:rPr lang="en-US" dirty="0"/>
              <a:t>Project and folder organization</a:t>
            </a:r>
          </a:p>
          <a:p>
            <a:r>
              <a:rPr lang="en-US" dirty="0"/>
              <a:t>Angular module organization</a:t>
            </a:r>
          </a:p>
          <a:p>
            <a:r>
              <a:rPr lang="en-US" dirty="0"/>
              <a:t>Component and services Best Practices</a:t>
            </a:r>
          </a:p>
          <a:p>
            <a:r>
              <a:rPr lang="en-US" dirty="0"/>
              <a:t>Important performance best practices</a:t>
            </a:r>
          </a:p>
        </p:txBody>
      </p:sp>
    </p:spTree>
    <p:extLst>
      <p:ext uri="{BB962C8B-B14F-4D97-AF65-F5344CB8AC3E}">
        <p14:creationId xmlns:p14="http://schemas.microsoft.com/office/powerpoint/2010/main" val="186619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29A0-203D-42FC-B1CB-48FA7C6257DA}"/>
              </a:ext>
            </a:extLst>
          </p:cNvPr>
          <p:cNvSpPr>
            <a:spLocks noGrp="1"/>
          </p:cNvSpPr>
          <p:nvPr>
            <p:ph type="title"/>
          </p:nvPr>
        </p:nvSpPr>
        <p:spPr/>
        <p:txBody>
          <a:bodyPr/>
          <a:lstStyle/>
          <a:p>
            <a:pPr algn="ctr"/>
            <a:r>
              <a:rPr lang="en-US" dirty="0"/>
              <a:t>Angular Component Best Practices</a:t>
            </a:r>
          </a:p>
        </p:txBody>
      </p:sp>
      <p:sp>
        <p:nvSpPr>
          <p:cNvPr id="3" name="Content Placeholder 2">
            <a:extLst>
              <a:ext uri="{FF2B5EF4-FFF2-40B4-BE49-F238E27FC236}">
                <a16:creationId xmlns:a16="http://schemas.microsoft.com/office/drawing/2014/main" id="{FAA0456B-7FB9-4CB3-96AB-D3742F9B4E17}"/>
              </a:ext>
            </a:extLst>
          </p:cNvPr>
          <p:cNvSpPr>
            <a:spLocks noGrp="1"/>
          </p:cNvSpPr>
          <p:nvPr>
            <p:ph idx="1"/>
          </p:nvPr>
        </p:nvSpPr>
        <p:spPr/>
        <p:txBody>
          <a:bodyPr>
            <a:normAutofit fontScale="92500" lnSpcReduction="10000"/>
          </a:bodyPr>
          <a:lstStyle/>
          <a:p>
            <a:r>
              <a:rPr lang="en-US" dirty="0"/>
              <a:t>Prefixing Component Selectors</a:t>
            </a:r>
          </a:p>
          <a:p>
            <a:r>
              <a:rPr lang="en-US" dirty="0"/>
              <a:t>Using separate CSS and template files</a:t>
            </a:r>
          </a:p>
          <a:p>
            <a:r>
              <a:rPr lang="en-US" dirty="0"/>
              <a:t>Decorating input and output properties</a:t>
            </a:r>
          </a:p>
          <a:p>
            <a:r>
              <a:rPr lang="en-US" dirty="0"/>
              <a:t>Delegating complex logic to services</a:t>
            </a:r>
          </a:p>
          <a:p>
            <a:r>
              <a:rPr lang="en-US" dirty="0"/>
              <a:t>Component member sequence</a:t>
            </a:r>
          </a:p>
          <a:p>
            <a:r>
              <a:rPr lang="en-US" dirty="0"/>
              <a:t>Implementing lifecycle hook interfaces</a:t>
            </a:r>
          </a:p>
          <a:p>
            <a:r>
              <a:rPr lang="en-US" dirty="0"/>
              <a:t>When to create components</a:t>
            </a:r>
          </a:p>
        </p:txBody>
      </p:sp>
    </p:spTree>
    <p:extLst>
      <p:ext uri="{BB962C8B-B14F-4D97-AF65-F5344CB8AC3E}">
        <p14:creationId xmlns:p14="http://schemas.microsoft.com/office/powerpoint/2010/main" val="998982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0DCA-8E5D-4322-A70A-24745F58C551}"/>
              </a:ext>
            </a:extLst>
          </p:cNvPr>
          <p:cNvSpPr>
            <a:spLocks noGrp="1"/>
          </p:cNvSpPr>
          <p:nvPr>
            <p:ph type="title"/>
          </p:nvPr>
        </p:nvSpPr>
        <p:spPr/>
        <p:txBody>
          <a:bodyPr/>
          <a:lstStyle/>
          <a:p>
            <a:r>
              <a:rPr lang="en-US" dirty="0"/>
              <a:t>Prefix Component Selector</a:t>
            </a:r>
          </a:p>
        </p:txBody>
      </p:sp>
      <p:sp>
        <p:nvSpPr>
          <p:cNvPr id="3" name="Content Placeholder 2">
            <a:extLst>
              <a:ext uri="{FF2B5EF4-FFF2-40B4-BE49-F238E27FC236}">
                <a16:creationId xmlns:a16="http://schemas.microsoft.com/office/drawing/2014/main" id="{60D63E51-092F-4AF8-8D7F-3C1D298E9E84}"/>
              </a:ext>
            </a:extLst>
          </p:cNvPr>
          <p:cNvSpPr>
            <a:spLocks noGrp="1"/>
          </p:cNvSpPr>
          <p:nvPr>
            <p:ph idx="1"/>
          </p:nvPr>
        </p:nvSpPr>
        <p:spPr/>
        <p:txBody>
          <a:bodyPr/>
          <a:lstStyle/>
          <a:p>
            <a:r>
              <a:rPr lang="en-US" dirty="0"/>
              <a:t>It’s a good idea to add a app/business specific prefix to the name of the component selector</a:t>
            </a:r>
          </a:p>
          <a:p>
            <a:r>
              <a:rPr lang="en-US" dirty="0"/>
              <a:t>Prefixing avoids conflicts if you happen to import another module having similar selector</a:t>
            </a:r>
          </a:p>
          <a:p>
            <a:r>
              <a:rPr lang="en-US" dirty="0"/>
              <a:t>For example: nav-bar | </a:t>
            </a:r>
            <a:r>
              <a:rPr lang="en-US" dirty="0" err="1"/>
              <a:t>contoso</a:t>
            </a:r>
            <a:r>
              <a:rPr lang="en-US" dirty="0"/>
              <a:t>-nav-bar</a:t>
            </a:r>
          </a:p>
          <a:p>
            <a:r>
              <a:rPr lang="en-US" dirty="0"/>
              <a:t>Prefixes should be 2 to 4 character short</a:t>
            </a:r>
          </a:p>
        </p:txBody>
      </p:sp>
    </p:spTree>
    <p:extLst>
      <p:ext uri="{BB962C8B-B14F-4D97-AF65-F5344CB8AC3E}">
        <p14:creationId xmlns:p14="http://schemas.microsoft.com/office/powerpoint/2010/main" val="423804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7B3B-E82F-4C82-BE37-5ED57F5F0D8B}"/>
              </a:ext>
            </a:extLst>
          </p:cNvPr>
          <p:cNvSpPr>
            <a:spLocks noGrp="1"/>
          </p:cNvSpPr>
          <p:nvPr>
            <p:ph type="title"/>
          </p:nvPr>
        </p:nvSpPr>
        <p:spPr/>
        <p:txBody>
          <a:bodyPr/>
          <a:lstStyle/>
          <a:p>
            <a:r>
              <a:rPr lang="en-US" dirty="0"/>
              <a:t>Separate CSS and Template Files</a:t>
            </a:r>
          </a:p>
        </p:txBody>
      </p:sp>
      <p:sp>
        <p:nvSpPr>
          <p:cNvPr id="3" name="Content Placeholder 2">
            <a:extLst>
              <a:ext uri="{FF2B5EF4-FFF2-40B4-BE49-F238E27FC236}">
                <a16:creationId xmlns:a16="http://schemas.microsoft.com/office/drawing/2014/main" id="{CA13146F-FA14-4E20-84A1-DD7EA5674F57}"/>
              </a:ext>
            </a:extLst>
          </p:cNvPr>
          <p:cNvSpPr>
            <a:spLocks noGrp="1"/>
          </p:cNvSpPr>
          <p:nvPr>
            <p:ph idx="1"/>
          </p:nvPr>
        </p:nvSpPr>
        <p:spPr/>
        <p:txBody>
          <a:bodyPr/>
          <a:lstStyle/>
          <a:p>
            <a:r>
              <a:rPr lang="en-US" dirty="0"/>
              <a:t>This best practice gets followed automatically if you are using Angular CLI</a:t>
            </a:r>
          </a:p>
          <a:p>
            <a:r>
              <a:rPr lang="en-US" dirty="0"/>
              <a:t>Angular CLI automatically creates separate files for CSS and Templates to put in CSS and HTML</a:t>
            </a:r>
          </a:p>
          <a:p>
            <a:r>
              <a:rPr lang="en-US" dirty="0"/>
              <a:t>But if you end up manually creating components please follow this best practice</a:t>
            </a:r>
          </a:p>
        </p:txBody>
      </p:sp>
    </p:spTree>
    <p:extLst>
      <p:ext uri="{BB962C8B-B14F-4D97-AF65-F5344CB8AC3E}">
        <p14:creationId xmlns:p14="http://schemas.microsoft.com/office/powerpoint/2010/main" val="2253374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FAE83-56DB-474B-B26A-C079D070BF67}"/>
              </a:ext>
            </a:extLst>
          </p:cNvPr>
          <p:cNvSpPr>
            <a:spLocks noGrp="1"/>
          </p:cNvSpPr>
          <p:nvPr>
            <p:ph type="title"/>
          </p:nvPr>
        </p:nvSpPr>
        <p:spPr/>
        <p:txBody>
          <a:bodyPr/>
          <a:lstStyle/>
          <a:p>
            <a:r>
              <a:rPr lang="en-US" dirty="0"/>
              <a:t>Decorating input/output properties</a:t>
            </a:r>
          </a:p>
        </p:txBody>
      </p:sp>
      <p:pic>
        <p:nvPicPr>
          <p:cNvPr id="4" name="Content Placeholder 3">
            <a:extLst>
              <a:ext uri="{FF2B5EF4-FFF2-40B4-BE49-F238E27FC236}">
                <a16:creationId xmlns:a16="http://schemas.microsoft.com/office/drawing/2014/main" id="{44DD892F-83B9-4F30-8CF2-0EB26B711935}"/>
              </a:ext>
            </a:extLst>
          </p:cNvPr>
          <p:cNvPicPr>
            <a:picLocks noGrp="1" noChangeAspect="1"/>
          </p:cNvPicPr>
          <p:nvPr>
            <p:ph idx="1"/>
          </p:nvPr>
        </p:nvPicPr>
        <p:blipFill>
          <a:blip r:embed="rId3"/>
          <a:stretch>
            <a:fillRect/>
          </a:stretch>
        </p:blipFill>
        <p:spPr>
          <a:xfrm>
            <a:off x="1116013" y="2754619"/>
            <a:ext cx="10167937" cy="3141050"/>
          </a:xfrm>
          <a:prstGeom prst="rect">
            <a:avLst/>
          </a:prstGeom>
        </p:spPr>
      </p:pic>
    </p:spTree>
    <p:extLst>
      <p:ext uri="{BB962C8B-B14F-4D97-AF65-F5344CB8AC3E}">
        <p14:creationId xmlns:p14="http://schemas.microsoft.com/office/powerpoint/2010/main" val="82030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0373-0D07-4BF6-9862-60C94C1C0E46}"/>
              </a:ext>
            </a:extLst>
          </p:cNvPr>
          <p:cNvSpPr>
            <a:spLocks noGrp="1"/>
          </p:cNvSpPr>
          <p:nvPr>
            <p:ph type="title"/>
          </p:nvPr>
        </p:nvSpPr>
        <p:spPr/>
        <p:txBody>
          <a:bodyPr/>
          <a:lstStyle/>
          <a:p>
            <a:r>
              <a:rPr lang="en-US" dirty="0"/>
              <a:t>Decorating input/output properties</a:t>
            </a:r>
          </a:p>
        </p:txBody>
      </p:sp>
      <p:sp>
        <p:nvSpPr>
          <p:cNvPr id="3" name="Content Placeholder 2">
            <a:extLst>
              <a:ext uri="{FF2B5EF4-FFF2-40B4-BE49-F238E27FC236}">
                <a16:creationId xmlns:a16="http://schemas.microsoft.com/office/drawing/2014/main" id="{6F1D1B35-E180-47D2-BB07-8874799EA096}"/>
              </a:ext>
            </a:extLst>
          </p:cNvPr>
          <p:cNvSpPr>
            <a:spLocks noGrp="1"/>
          </p:cNvSpPr>
          <p:nvPr>
            <p:ph idx="1"/>
          </p:nvPr>
        </p:nvSpPr>
        <p:spPr/>
        <p:txBody>
          <a:bodyPr/>
          <a:lstStyle/>
          <a:p>
            <a:pPr marL="0" indent="0">
              <a:buNone/>
            </a:pPr>
            <a:r>
              <a:rPr lang="en-US" dirty="0"/>
              <a:t>Also this is not recommended by Angular</a:t>
            </a:r>
          </a:p>
          <a:p>
            <a:endParaRPr lang="en-US" dirty="0"/>
          </a:p>
        </p:txBody>
      </p:sp>
      <p:pic>
        <p:nvPicPr>
          <p:cNvPr id="4" name="Picture 3">
            <a:extLst>
              <a:ext uri="{FF2B5EF4-FFF2-40B4-BE49-F238E27FC236}">
                <a16:creationId xmlns:a16="http://schemas.microsoft.com/office/drawing/2014/main" id="{FDE67BDD-D3DE-4633-9833-121A3A53629D}"/>
              </a:ext>
            </a:extLst>
          </p:cNvPr>
          <p:cNvPicPr>
            <a:picLocks noChangeAspect="1"/>
          </p:cNvPicPr>
          <p:nvPr/>
        </p:nvPicPr>
        <p:blipFill>
          <a:blip r:embed="rId2"/>
          <a:stretch>
            <a:fillRect/>
          </a:stretch>
        </p:blipFill>
        <p:spPr>
          <a:xfrm>
            <a:off x="2299769" y="3319370"/>
            <a:ext cx="7799725" cy="2326387"/>
          </a:xfrm>
          <a:prstGeom prst="rect">
            <a:avLst/>
          </a:prstGeom>
        </p:spPr>
      </p:pic>
    </p:spTree>
    <p:extLst>
      <p:ext uri="{BB962C8B-B14F-4D97-AF65-F5344CB8AC3E}">
        <p14:creationId xmlns:p14="http://schemas.microsoft.com/office/powerpoint/2010/main" val="2035979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9432-E5FE-403E-9208-C87A1BB3F844}"/>
              </a:ext>
            </a:extLst>
          </p:cNvPr>
          <p:cNvSpPr>
            <a:spLocks noGrp="1"/>
          </p:cNvSpPr>
          <p:nvPr>
            <p:ph type="title"/>
          </p:nvPr>
        </p:nvSpPr>
        <p:spPr/>
        <p:txBody>
          <a:bodyPr/>
          <a:lstStyle/>
          <a:p>
            <a:r>
              <a:rPr lang="en-US" dirty="0"/>
              <a:t>Delegating complex logic to services</a:t>
            </a:r>
          </a:p>
        </p:txBody>
      </p:sp>
      <p:sp>
        <p:nvSpPr>
          <p:cNvPr id="3" name="Content Placeholder 2">
            <a:extLst>
              <a:ext uri="{FF2B5EF4-FFF2-40B4-BE49-F238E27FC236}">
                <a16:creationId xmlns:a16="http://schemas.microsoft.com/office/drawing/2014/main" id="{0D32B2E5-0E75-44B5-BC46-2FD701958D37}"/>
              </a:ext>
            </a:extLst>
          </p:cNvPr>
          <p:cNvSpPr>
            <a:spLocks noGrp="1"/>
          </p:cNvSpPr>
          <p:nvPr>
            <p:ph idx="1"/>
          </p:nvPr>
        </p:nvSpPr>
        <p:spPr/>
        <p:txBody>
          <a:bodyPr/>
          <a:lstStyle/>
          <a:p>
            <a:r>
              <a:rPr lang="en-US" dirty="0"/>
              <a:t>This best practice is pretty simple</a:t>
            </a:r>
          </a:p>
          <a:p>
            <a:r>
              <a:rPr lang="en-US" dirty="0"/>
              <a:t>If the logic you are doing on some user action is simple enough like 1 or 2 lines then</a:t>
            </a:r>
          </a:p>
          <a:p>
            <a:r>
              <a:rPr lang="en-US" dirty="0"/>
              <a:t>Keep it in component</a:t>
            </a:r>
          </a:p>
          <a:p>
            <a:r>
              <a:rPr lang="en-US" dirty="0"/>
              <a:t>Otherwise move it in a service</a:t>
            </a:r>
          </a:p>
        </p:txBody>
      </p:sp>
    </p:spTree>
    <p:extLst>
      <p:ext uri="{BB962C8B-B14F-4D97-AF65-F5344CB8AC3E}">
        <p14:creationId xmlns:p14="http://schemas.microsoft.com/office/powerpoint/2010/main" val="138586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EDD54-F958-46B2-A7BC-A05C50AEAE1C}"/>
              </a:ext>
            </a:extLst>
          </p:cNvPr>
          <p:cNvSpPr>
            <a:spLocks noGrp="1"/>
          </p:cNvSpPr>
          <p:nvPr>
            <p:ph type="title"/>
          </p:nvPr>
        </p:nvSpPr>
        <p:spPr/>
        <p:txBody>
          <a:bodyPr/>
          <a:lstStyle/>
          <a:p>
            <a:r>
              <a:rPr lang="en-US" dirty="0"/>
              <a:t>Component member sequence</a:t>
            </a:r>
          </a:p>
        </p:txBody>
      </p:sp>
      <p:sp>
        <p:nvSpPr>
          <p:cNvPr id="3" name="Content Placeholder 2">
            <a:extLst>
              <a:ext uri="{FF2B5EF4-FFF2-40B4-BE49-F238E27FC236}">
                <a16:creationId xmlns:a16="http://schemas.microsoft.com/office/drawing/2014/main" id="{2D8D6D94-D3F7-4CA2-A24B-F5A180F5EFF1}"/>
              </a:ext>
            </a:extLst>
          </p:cNvPr>
          <p:cNvSpPr>
            <a:spLocks noGrp="1"/>
          </p:cNvSpPr>
          <p:nvPr>
            <p:ph idx="1"/>
          </p:nvPr>
        </p:nvSpPr>
        <p:spPr/>
        <p:txBody>
          <a:bodyPr/>
          <a:lstStyle/>
          <a:p>
            <a:r>
              <a:rPr lang="en-US" dirty="0"/>
              <a:t>Put component properties at the very top in the component</a:t>
            </a:r>
          </a:p>
          <a:p>
            <a:r>
              <a:rPr lang="en-US" dirty="0"/>
              <a:t>Don’t intermingle properties with member methods</a:t>
            </a:r>
          </a:p>
          <a:p>
            <a:r>
              <a:rPr lang="en-US" dirty="0"/>
              <a:t>Put public members before private members</a:t>
            </a:r>
          </a:p>
        </p:txBody>
      </p:sp>
    </p:spTree>
    <p:extLst>
      <p:ext uri="{BB962C8B-B14F-4D97-AF65-F5344CB8AC3E}">
        <p14:creationId xmlns:p14="http://schemas.microsoft.com/office/powerpoint/2010/main" val="4044535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E71AA-0AAC-4021-8BDC-4FFA69EE9718}"/>
              </a:ext>
            </a:extLst>
          </p:cNvPr>
          <p:cNvSpPr>
            <a:spLocks noGrp="1"/>
          </p:cNvSpPr>
          <p:nvPr>
            <p:ph type="title"/>
          </p:nvPr>
        </p:nvSpPr>
        <p:spPr/>
        <p:txBody>
          <a:bodyPr/>
          <a:lstStyle/>
          <a:p>
            <a:r>
              <a:rPr lang="en-US"/>
              <a:t>Lifecycle hook interfaces</a:t>
            </a:r>
            <a:endParaRPr lang="en-US" dirty="0"/>
          </a:p>
        </p:txBody>
      </p:sp>
      <p:pic>
        <p:nvPicPr>
          <p:cNvPr id="4" name="Content Placeholder 3">
            <a:extLst>
              <a:ext uri="{FF2B5EF4-FFF2-40B4-BE49-F238E27FC236}">
                <a16:creationId xmlns:a16="http://schemas.microsoft.com/office/drawing/2014/main" id="{A4C9C216-BCBC-4979-B758-04AF4161C93A}"/>
              </a:ext>
            </a:extLst>
          </p:cNvPr>
          <p:cNvPicPr>
            <a:picLocks noGrp="1" noChangeAspect="1"/>
          </p:cNvPicPr>
          <p:nvPr>
            <p:ph idx="1"/>
          </p:nvPr>
        </p:nvPicPr>
        <p:blipFill>
          <a:blip r:embed="rId2"/>
          <a:stretch>
            <a:fillRect/>
          </a:stretch>
        </p:blipFill>
        <p:spPr>
          <a:xfrm>
            <a:off x="2307971" y="2478088"/>
            <a:ext cx="7784021" cy="3694112"/>
          </a:xfrm>
          <a:prstGeom prst="rect">
            <a:avLst/>
          </a:prstGeom>
        </p:spPr>
      </p:pic>
    </p:spTree>
    <p:extLst>
      <p:ext uri="{BB962C8B-B14F-4D97-AF65-F5344CB8AC3E}">
        <p14:creationId xmlns:p14="http://schemas.microsoft.com/office/powerpoint/2010/main" val="80838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5BE8-D2BE-4FBF-A7DE-47225636FA76}"/>
              </a:ext>
            </a:extLst>
          </p:cNvPr>
          <p:cNvSpPr>
            <a:spLocks noGrp="1"/>
          </p:cNvSpPr>
          <p:nvPr>
            <p:ph type="title"/>
          </p:nvPr>
        </p:nvSpPr>
        <p:spPr/>
        <p:txBody>
          <a:bodyPr/>
          <a:lstStyle/>
          <a:p>
            <a:r>
              <a:rPr lang="en-US" dirty="0"/>
              <a:t>Lifecycle hook interfaces</a:t>
            </a:r>
          </a:p>
        </p:txBody>
      </p:sp>
      <p:pic>
        <p:nvPicPr>
          <p:cNvPr id="4" name="Content Placeholder 3">
            <a:extLst>
              <a:ext uri="{FF2B5EF4-FFF2-40B4-BE49-F238E27FC236}">
                <a16:creationId xmlns:a16="http://schemas.microsoft.com/office/drawing/2014/main" id="{FB85E61A-637A-4E8A-888C-B61A91F893F1}"/>
              </a:ext>
            </a:extLst>
          </p:cNvPr>
          <p:cNvPicPr>
            <a:picLocks noGrp="1" noChangeAspect="1"/>
          </p:cNvPicPr>
          <p:nvPr>
            <p:ph idx="1"/>
          </p:nvPr>
        </p:nvPicPr>
        <p:blipFill>
          <a:blip r:embed="rId2"/>
          <a:stretch>
            <a:fillRect/>
          </a:stretch>
        </p:blipFill>
        <p:spPr>
          <a:xfrm>
            <a:off x="2607356" y="2478088"/>
            <a:ext cx="7185250" cy="3694112"/>
          </a:xfrm>
          <a:prstGeom prst="rect">
            <a:avLst/>
          </a:prstGeom>
        </p:spPr>
      </p:pic>
    </p:spTree>
    <p:extLst>
      <p:ext uri="{BB962C8B-B14F-4D97-AF65-F5344CB8AC3E}">
        <p14:creationId xmlns:p14="http://schemas.microsoft.com/office/powerpoint/2010/main" val="2670609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0CB1-5362-4073-9E33-51175E6C3F28}"/>
              </a:ext>
            </a:extLst>
          </p:cNvPr>
          <p:cNvSpPr>
            <a:spLocks noGrp="1"/>
          </p:cNvSpPr>
          <p:nvPr>
            <p:ph type="title"/>
          </p:nvPr>
        </p:nvSpPr>
        <p:spPr/>
        <p:txBody>
          <a:bodyPr/>
          <a:lstStyle/>
          <a:p>
            <a:r>
              <a:rPr lang="en-US" dirty="0"/>
              <a:t>Lifecycle hook interfaces</a:t>
            </a:r>
          </a:p>
        </p:txBody>
      </p:sp>
      <p:pic>
        <p:nvPicPr>
          <p:cNvPr id="4" name="Content Placeholder 3">
            <a:extLst>
              <a:ext uri="{FF2B5EF4-FFF2-40B4-BE49-F238E27FC236}">
                <a16:creationId xmlns:a16="http://schemas.microsoft.com/office/drawing/2014/main" id="{BAAC0DC8-8EB1-458F-B80F-D3E737C401DA}"/>
              </a:ext>
            </a:extLst>
          </p:cNvPr>
          <p:cNvPicPr>
            <a:picLocks noGrp="1" noChangeAspect="1"/>
          </p:cNvPicPr>
          <p:nvPr>
            <p:ph idx="1"/>
          </p:nvPr>
        </p:nvPicPr>
        <p:blipFill>
          <a:blip r:embed="rId3"/>
          <a:stretch>
            <a:fillRect/>
          </a:stretch>
        </p:blipFill>
        <p:spPr>
          <a:xfrm>
            <a:off x="3026199" y="2478088"/>
            <a:ext cx="6347565" cy="3694112"/>
          </a:xfrm>
          <a:prstGeom prst="rect">
            <a:avLst/>
          </a:prstGeom>
        </p:spPr>
      </p:pic>
    </p:spTree>
    <p:extLst>
      <p:ext uri="{BB962C8B-B14F-4D97-AF65-F5344CB8AC3E}">
        <p14:creationId xmlns:p14="http://schemas.microsoft.com/office/powerpoint/2010/main" val="2645571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2663-0107-43C0-AB43-2082952243C9}"/>
              </a:ext>
            </a:extLst>
          </p:cNvPr>
          <p:cNvSpPr>
            <a:spLocks noGrp="1"/>
          </p:cNvSpPr>
          <p:nvPr>
            <p:ph type="ctrTitle"/>
          </p:nvPr>
        </p:nvSpPr>
        <p:spPr>
          <a:xfrm>
            <a:off x="576072" y="842962"/>
            <a:ext cx="11036808" cy="997267"/>
          </a:xfrm>
        </p:spPr>
        <p:txBody>
          <a:bodyPr>
            <a:normAutofit/>
          </a:bodyPr>
          <a:lstStyle/>
          <a:p>
            <a:pPr algn="ctr"/>
            <a:r>
              <a:rPr lang="en-US" sz="6000" dirty="0"/>
              <a:t>File and Folder Structure</a:t>
            </a:r>
          </a:p>
        </p:txBody>
      </p:sp>
      <p:sp>
        <p:nvSpPr>
          <p:cNvPr id="3" name="Subtitle 2">
            <a:extLst>
              <a:ext uri="{FF2B5EF4-FFF2-40B4-BE49-F238E27FC236}">
                <a16:creationId xmlns:a16="http://schemas.microsoft.com/office/drawing/2014/main" id="{16B773C7-5BEE-44D3-A8D1-32CB3B083529}"/>
              </a:ext>
            </a:extLst>
          </p:cNvPr>
          <p:cNvSpPr>
            <a:spLocks noGrp="1"/>
          </p:cNvSpPr>
          <p:nvPr>
            <p:ph type="subTitle" idx="1"/>
          </p:nvPr>
        </p:nvSpPr>
        <p:spPr>
          <a:xfrm>
            <a:off x="576072" y="1840229"/>
            <a:ext cx="11036808" cy="4368547"/>
          </a:xfrm>
        </p:spPr>
        <p:txBody>
          <a:bodyPr>
            <a:normAutofit fontScale="77500" lnSpcReduction="20000"/>
          </a:bodyPr>
          <a:lstStyle/>
          <a:p>
            <a:pPr algn="ctr"/>
            <a:r>
              <a:rPr lang="en-US" sz="6000" dirty="0"/>
              <a:t>LIFT</a:t>
            </a:r>
          </a:p>
          <a:p>
            <a:r>
              <a:rPr lang="en-US" sz="6000" dirty="0"/>
              <a:t>L – Locate code fast</a:t>
            </a:r>
          </a:p>
          <a:p>
            <a:r>
              <a:rPr lang="en-US" sz="6000" dirty="0"/>
              <a:t>I – Identify code at a glance</a:t>
            </a:r>
          </a:p>
          <a:p>
            <a:r>
              <a:rPr lang="en-US" sz="6000" dirty="0"/>
              <a:t>F – Flattest structure possible</a:t>
            </a:r>
          </a:p>
          <a:p>
            <a:r>
              <a:rPr lang="en-US" sz="6000" dirty="0"/>
              <a:t>T – Try to be DRY (Don’t repeat yourself)</a:t>
            </a:r>
          </a:p>
        </p:txBody>
      </p:sp>
    </p:spTree>
    <p:extLst>
      <p:ext uri="{BB962C8B-B14F-4D97-AF65-F5344CB8AC3E}">
        <p14:creationId xmlns:p14="http://schemas.microsoft.com/office/powerpoint/2010/main" val="154968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4FF2-A413-4544-94B2-5F986A8F8E45}"/>
              </a:ext>
            </a:extLst>
          </p:cNvPr>
          <p:cNvSpPr>
            <a:spLocks noGrp="1"/>
          </p:cNvSpPr>
          <p:nvPr>
            <p:ph type="title"/>
          </p:nvPr>
        </p:nvSpPr>
        <p:spPr/>
        <p:txBody>
          <a:bodyPr/>
          <a:lstStyle/>
          <a:p>
            <a:r>
              <a:rPr lang="en-US" dirty="0"/>
              <a:t>When to (not to) create components</a:t>
            </a:r>
          </a:p>
        </p:txBody>
      </p:sp>
      <p:sp>
        <p:nvSpPr>
          <p:cNvPr id="3" name="Content Placeholder 2">
            <a:extLst>
              <a:ext uri="{FF2B5EF4-FFF2-40B4-BE49-F238E27FC236}">
                <a16:creationId xmlns:a16="http://schemas.microsoft.com/office/drawing/2014/main" id="{D09D7670-DED0-4E15-9380-4B99E3B7E4EA}"/>
              </a:ext>
            </a:extLst>
          </p:cNvPr>
          <p:cNvSpPr>
            <a:spLocks noGrp="1"/>
          </p:cNvSpPr>
          <p:nvPr>
            <p:ph idx="1"/>
          </p:nvPr>
        </p:nvSpPr>
        <p:spPr/>
        <p:txBody>
          <a:bodyPr/>
          <a:lstStyle/>
          <a:p>
            <a:r>
              <a:rPr lang="en-US" dirty="0"/>
              <a:t>Never wrap a component with too many input properties into another custom angular component</a:t>
            </a:r>
          </a:p>
          <a:p>
            <a:r>
              <a:rPr lang="en-US" dirty="0"/>
              <a:t>If you do | You will have to expose all the properties again as input properties for the consumers to be able to use</a:t>
            </a:r>
          </a:p>
          <a:p>
            <a:r>
              <a:rPr lang="en-US" dirty="0"/>
              <a:t>For example: never wrap vanilla HTML elements like text box or buttons into a custom angular component</a:t>
            </a:r>
          </a:p>
        </p:txBody>
      </p:sp>
    </p:spTree>
    <p:extLst>
      <p:ext uri="{BB962C8B-B14F-4D97-AF65-F5344CB8AC3E}">
        <p14:creationId xmlns:p14="http://schemas.microsoft.com/office/powerpoint/2010/main" val="1965894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18D0-8E39-4FE0-B5DC-7B7D6410B852}"/>
              </a:ext>
            </a:extLst>
          </p:cNvPr>
          <p:cNvSpPr>
            <a:spLocks noGrp="1"/>
          </p:cNvSpPr>
          <p:nvPr>
            <p:ph type="title"/>
          </p:nvPr>
        </p:nvSpPr>
        <p:spPr/>
        <p:txBody>
          <a:bodyPr/>
          <a:lstStyle/>
          <a:p>
            <a:r>
              <a:rPr lang="en-US" dirty="0"/>
              <a:t>Services Best Practices</a:t>
            </a:r>
          </a:p>
        </p:txBody>
      </p:sp>
      <p:sp>
        <p:nvSpPr>
          <p:cNvPr id="3" name="Content Placeholder 2">
            <a:extLst>
              <a:ext uri="{FF2B5EF4-FFF2-40B4-BE49-F238E27FC236}">
                <a16:creationId xmlns:a16="http://schemas.microsoft.com/office/drawing/2014/main" id="{FBD790F1-6902-44F6-8B8C-B89F4DACFD72}"/>
              </a:ext>
            </a:extLst>
          </p:cNvPr>
          <p:cNvSpPr>
            <a:spLocks noGrp="1"/>
          </p:cNvSpPr>
          <p:nvPr>
            <p:ph idx="1"/>
          </p:nvPr>
        </p:nvSpPr>
        <p:spPr/>
        <p:txBody>
          <a:bodyPr/>
          <a:lstStyle/>
          <a:p>
            <a:r>
              <a:rPr lang="en-US" dirty="0"/>
              <a:t>Marking services as injectable</a:t>
            </a:r>
          </a:p>
          <a:p>
            <a:r>
              <a:rPr lang="en-US" dirty="0"/>
              <a:t>Using services for data retrieval</a:t>
            </a:r>
          </a:p>
          <a:p>
            <a:r>
              <a:rPr lang="en-US" dirty="0"/>
              <a:t>Working with the Angular injector</a:t>
            </a:r>
          </a:p>
        </p:txBody>
      </p:sp>
    </p:spTree>
    <p:extLst>
      <p:ext uri="{BB962C8B-B14F-4D97-AF65-F5344CB8AC3E}">
        <p14:creationId xmlns:p14="http://schemas.microsoft.com/office/powerpoint/2010/main" val="1503989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C3F6-1C6F-4DA1-9575-15757858D528}"/>
              </a:ext>
            </a:extLst>
          </p:cNvPr>
          <p:cNvSpPr>
            <a:spLocks noGrp="1"/>
          </p:cNvSpPr>
          <p:nvPr>
            <p:ph type="title"/>
          </p:nvPr>
        </p:nvSpPr>
        <p:spPr/>
        <p:txBody>
          <a:bodyPr/>
          <a:lstStyle/>
          <a:p>
            <a:r>
              <a:rPr lang="en-US" dirty="0"/>
              <a:t>Marking services injectable</a:t>
            </a:r>
          </a:p>
        </p:txBody>
      </p:sp>
      <p:sp>
        <p:nvSpPr>
          <p:cNvPr id="3" name="Content Placeholder 2">
            <a:extLst>
              <a:ext uri="{FF2B5EF4-FFF2-40B4-BE49-F238E27FC236}">
                <a16:creationId xmlns:a16="http://schemas.microsoft.com/office/drawing/2014/main" id="{F8E3ED5E-8FBC-418C-990E-4D7456341EAC}"/>
              </a:ext>
            </a:extLst>
          </p:cNvPr>
          <p:cNvSpPr>
            <a:spLocks noGrp="1"/>
          </p:cNvSpPr>
          <p:nvPr>
            <p:ph idx="1"/>
          </p:nvPr>
        </p:nvSpPr>
        <p:spPr/>
        <p:txBody>
          <a:bodyPr/>
          <a:lstStyle/>
          <a:p>
            <a:r>
              <a:rPr lang="en-US" dirty="0"/>
              <a:t>When is @Injectable attribute required on service?</a:t>
            </a:r>
          </a:p>
          <a:p>
            <a:r>
              <a:rPr lang="en-US" dirty="0"/>
              <a:t>Always decorate services with @Injectable</a:t>
            </a:r>
          </a:p>
        </p:txBody>
      </p:sp>
    </p:spTree>
    <p:extLst>
      <p:ext uri="{BB962C8B-B14F-4D97-AF65-F5344CB8AC3E}">
        <p14:creationId xmlns:p14="http://schemas.microsoft.com/office/powerpoint/2010/main" val="3629988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84FA-BD85-4A86-8545-1AF1927852AF}"/>
              </a:ext>
            </a:extLst>
          </p:cNvPr>
          <p:cNvSpPr>
            <a:spLocks noGrp="1"/>
          </p:cNvSpPr>
          <p:nvPr>
            <p:ph type="title"/>
          </p:nvPr>
        </p:nvSpPr>
        <p:spPr/>
        <p:txBody>
          <a:bodyPr/>
          <a:lstStyle/>
          <a:p>
            <a:r>
              <a:rPr lang="en-US" dirty="0"/>
              <a:t>Using services for data retrieval</a:t>
            </a:r>
          </a:p>
        </p:txBody>
      </p:sp>
      <p:sp>
        <p:nvSpPr>
          <p:cNvPr id="3" name="Content Placeholder 2">
            <a:extLst>
              <a:ext uri="{FF2B5EF4-FFF2-40B4-BE49-F238E27FC236}">
                <a16:creationId xmlns:a16="http://schemas.microsoft.com/office/drawing/2014/main" id="{FBBB235C-16F7-4264-87CB-217ADE897E4C}"/>
              </a:ext>
            </a:extLst>
          </p:cNvPr>
          <p:cNvSpPr>
            <a:spLocks noGrp="1"/>
          </p:cNvSpPr>
          <p:nvPr>
            <p:ph idx="1"/>
          </p:nvPr>
        </p:nvSpPr>
        <p:spPr/>
        <p:txBody>
          <a:bodyPr/>
          <a:lstStyle/>
          <a:p>
            <a:r>
              <a:rPr lang="en-US" dirty="0"/>
              <a:t>Never code data retrieval from an endpoint directly in a component</a:t>
            </a:r>
          </a:p>
          <a:p>
            <a:r>
              <a:rPr lang="en-US" dirty="0"/>
              <a:t>Delegate the data retrieval task to a service</a:t>
            </a:r>
          </a:p>
          <a:p>
            <a:endParaRPr lang="en-US" dirty="0"/>
          </a:p>
        </p:txBody>
      </p:sp>
    </p:spTree>
    <p:extLst>
      <p:ext uri="{BB962C8B-B14F-4D97-AF65-F5344CB8AC3E}">
        <p14:creationId xmlns:p14="http://schemas.microsoft.com/office/powerpoint/2010/main" val="309001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1544-8E09-4082-9970-42902918074C}"/>
              </a:ext>
            </a:extLst>
          </p:cNvPr>
          <p:cNvSpPr>
            <a:spLocks noGrp="1"/>
          </p:cNvSpPr>
          <p:nvPr>
            <p:ph type="title"/>
          </p:nvPr>
        </p:nvSpPr>
        <p:spPr/>
        <p:txBody>
          <a:bodyPr/>
          <a:lstStyle/>
          <a:p>
            <a:r>
              <a:rPr lang="en-US" dirty="0"/>
              <a:t>Working with Angular Injector</a:t>
            </a:r>
          </a:p>
        </p:txBody>
      </p:sp>
      <p:pic>
        <p:nvPicPr>
          <p:cNvPr id="4" name="Content Placeholder 3">
            <a:extLst>
              <a:ext uri="{FF2B5EF4-FFF2-40B4-BE49-F238E27FC236}">
                <a16:creationId xmlns:a16="http://schemas.microsoft.com/office/drawing/2014/main" id="{986AEF32-26E8-465E-8D04-2FF1B1AB5144}"/>
              </a:ext>
            </a:extLst>
          </p:cNvPr>
          <p:cNvPicPr>
            <a:picLocks noGrp="1" noChangeAspect="1"/>
          </p:cNvPicPr>
          <p:nvPr>
            <p:ph idx="1"/>
          </p:nvPr>
        </p:nvPicPr>
        <p:blipFill>
          <a:blip r:embed="rId3"/>
          <a:stretch>
            <a:fillRect/>
          </a:stretch>
        </p:blipFill>
        <p:spPr>
          <a:xfrm>
            <a:off x="3669153" y="2478088"/>
            <a:ext cx="5061657" cy="3694112"/>
          </a:xfrm>
          <a:prstGeom prst="rect">
            <a:avLst/>
          </a:prstGeom>
        </p:spPr>
      </p:pic>
    </p:spTree>
    <p:extLst>
      <p:ext uri="{BB962C8B-B14F-4D97-AF65-F5344CB8AC3E}">
        <p14:creationId xmlns:p14="http://schemas.microsoft.com/office/powerpoint/2010/main" val="2226059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D6B5-CE23-4E55-9857-B970CD24F534}"/>
              </a:ext>
            </a:extLst>
          </p:cNvPr>
          <p:cNvSpPr>
            <a:spLocks noGrp="1"/>
          </p:cNvSpPr>
          <p:nvPr>
            <p:ph type="title"/>
          </p:nvPr>
        </p:nvSpPr>
        <p:spPr/>
        <p:txBody>
          <a:bodyPr/>
          <a:lstStyle/>
          <a:p>
            <a:r>
              <a:rPr lang="en-US" dirty="0"/>
              <a:t>Working with Angular Injector</a:t>
            </a:r>
          </a:p>
        </p:txBody>
      </p:sp>
      <p:pic>
        <p:nvPicPr>
          <p:cNvPr id="4" name="Content Placeholder 3">
            <a:extLst>
              <a:ext uri="{FF2B5EF4-FFF2-40B4-BE49-F238E27FC236}">
                <a16:creationId xmlns:a16="http://schemas.microsoft.com/office/drawing/2014/main" id="{DE4D733F-42C0-49F2-AC23-22BE0AAC0186}"/>
              </a:ext>
            </a:extLst>
          </p:cNvPr>
          <p:cNvPicPr>
            <a:picLocks noGrp="1" noChangeAspect="1"/>
          </p:cNvPicPr>
          <p:nvPr>
            <p:ph idx="1"/>
          </p:nvPr>
        </p:nvPicPr>
        <p:blipFill>
          <a:blip r:embed="rId2"/>
          <a:stretch>
            <a:fillRect/>
          </a:stretch>
        </p:blipFill>
        <p:spPr>
          <a:xfrm>
            <a:off x="3801672" y="2478088"/>
            <a:ext cx="4796618" cy="3694112"/>
          </a:xfrm>
          <a:prstGeom prst="rect">
            <a:avLst/>
          </a:prstGeom>
        </p:spPr>
      </p:pic>
    </p:spTree>
    <p:extLst>
      <p:ext uri="{BB962C8B-B14F-4D97-AF65-F5344CB8AC3E}">
        <p14:creationId xmlns:p14="http://schemas.microsoft.com/office/powerpoint/2010/main" val="3519079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84A6-DC00-4BBE-8538-3AD0228E41C0}"/>
              </a:ext>
            </a:extLst>
          </p:cNvPr>
          <p:cNvSpPr>
            <a:spLocks noGrp="1"/>
          </p:cNvSpPr>
          <p:nvPr>
            <p:ph type="title"/>
          </p:nvPr>
        </p:nvSpPr>
        <p:spPr/>
        <p:txBody>
          <a:bodyPr/>
          <a:lstStyle/>
          <a:p>
            <a:r>
              <a:rPr lang="en-US" dirty="0"/>
              <a:t>Working with Angular Injector</a:t>
            </a:r>
          </a:p>
        </p:txBody>
      </p:sp>
      <p:sp>
        <p:nvSpPr>
          <p:cNvPr id="3" name="Content Placeholder 2">
            <a:extLst>
              <a:ext uri="{FF2B5EF4-FFF2-40B4-BE49-F238E27FC236}">
                <a16:creationId xmlns:a16="http://schemas.microsoft.com/office/drawing/2014/main" id="{74502559-994B-43FC-8B79-71B3A6EA40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C73402-971A-4624-B736-46BBCC850CCA}"/>
              </a:ext>
            </a:extLst>
          </p:cNvPr>
          <p:cNvPicPr>
            <a:picLocks noChangeAspect="1"/>
          </p:cNvPicPr>
          <p:nvPr/>
        </p:nvPicPr>
        <p:blipFill>
          <a:blip r:embed="rId3"/>
          <a:stretch>
            <a:fillRect/>
          </a:stretch>
        </p:blipFill>
        <p:spPr>
          <a:xfrm>
            <a:off x="2792763" y="2054710"/>
            <a:ext cx="6188159" cy="4700054"/>
          </a:xfrm>
          <a:prstGeom prst="rect">
            <a:avLst/>
          </a:prstGeom>
        </p:spPr>
      </p:pic>
    </p:spTree>
    <p:extLst>
      <p:ext uri="{BB962C8B-B14F-4D97-AF65-F5344CB8AC3E}">
        <p14:creationId xmlns:p14="http://schemas.microsoft.com/office/powerpoint/2010/main" val="1227873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2990-D040-43BD-9001-61F5BAF49031}"/>
              </a:ext>
            </a:extLst>
          </p:cNvPr>
          <p:cNvSpPr>
            <a:spLocks noGrp="1"/>
          </p:cNvSpPr>
          <p:nvPr>
            <p:ph type="title"/>
          </p:nvPr>
        </p:nvSpPr>
        <p:spPr/>
        <p:txBody>
          <a:bodyPr/>
          <a:lstStyle/>
          <a:p>
            <a:pPr algn="ctr"/>
            <a:r>
              <a:rPr lang="en-US" dirty="0"/>
              <a:t>Performance Best Practices</a:t>
            </a:r>
          </a:p>
        </p:txBody>
      </p:sp>
      <p:sp>
        <p:nvSpPr>
          <p:cNvPr id="3" name="Content Placeholder 2">
            <a:extLst>
              <a:ext uri="{FF2B5EF4-FFF2-40B4-BE49-F238E27FC236}">
                <a16:creationId xmlns:a16="http://schemas.microsoft.com/office/drawing/2014/main" id="{735B4EED-4E09-465C-8AEB-5D84AED1A3D8}"/>
              </a:ext>
            </a:extLst>
          </p:cNvPr>
          <p:cNvSpPr>
            <a:spLocks noGrp="1"/>
          </p:cNvSpPr>
          <p:nvPr>
            <p:ph idx="1"/>
          </p:nvPr>
        </p:nvSpPr>
        <p:spPr/>
        <p:txBody>
          <a:bodyPr/>
          <a:lstStyle/>
          <a:p>
            <a:r>
              <a:rPr lang="en-US" dirty="0"/>
              <a:t>Ahead of time compilation and the CLI</a:t>
            </a:r>
          </a:p>
          <a:p>
            <a:r>
              <a:rPr lang="en-US" dirty="0"/>
              <a:t>Lazy loading feature modules</a:t>
            </a:r>
          </a:p>
          <a:p>
            <a:r>
              <a:rPr lang="en-US" dirty="0"/>
              <a:t>Paying attention to </a:t>
            </a:r>
            <a:r>
              <a:rPr lang="en-US"/>
              <a:t>bundle sizes</a:t>
            </a:r>
            <a:endParaRPr lang="en-US" dirty="0"/>
          </a:p>
        </p:txBody>
      </p:sp>
    </p:spTree>
    <p:extLst>
      <p:ext uri="{BB962C8B-B14F-4D97-AF65-F5344CB8AC3E}">
        <p14:creationId xmlns:p14="http://schemas.microsoft.com/office/powerpoint/2010/main" val="1524097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848C-8FDB-4ABF-8CDE-45DB09281B94}"/>
              </a:ext>
            </a:extLst>
          </p:cNvPr>
          <p:cNvSpPr>
            <a:spLocks noGrp="1"/>
          </p:cNvSpPr>
          <p:nvPr>
            <p:ph type="title"/>
          </p:nvPr>
        </p:nvSpPr>
        <p:spPr/>
        <p:txBody>
          <a:bodyPr/>
          <a:lstStyle/>
          <a:p>
            <a:pPr algn="ctr"/>
            <a:r>
              <a:rPr lang="en-US" dirty="0"/>
              <a:t>Without AOT compilation </a:t>
            </a:r>
          </a:p>
        </p:txBody>
      </p:sp>
      <p:sp>
        <p:nvSpPr>
          <p:cNvPr id="3" name="Content Placeholder 2">
            <a:extLst>
              <a:ext uri="{FF2B5EF4-FFF2-40B4-BE49-F238E27FC236}">
                <a16:creationId xmlns:a16="http://schemas.microsoft.com/office/drawing/2014/main" id="{BE969533-4BF9-4AC3-8044-2F26D8DA0C3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46806A-3E05-44E4-8D0A-9D2A28FF0E53}"/>
              </a:ext>
            </a:extLst>
          </p:cNvPr>
          <p:cNvPicPr>
            <a:picLocks noChangeAspect="1"/>
          </p:cNvPicPr>
          <p:nvPr/>
        </p:nvPicPr>
        <p:blipFill>
          <a:blip r:embed="rId2"/>
          <a:stretch>
            <a:fillRect/>
          </a:stretch>
        </p:blipFill>
        <p:spPr>
          <a:xfrm>
            <a:off x="2006768" y="1783846"/>
            <a:ext cx="8385727" cy="4250030"/>
          </a:xfrm>
          <a:prstGeom prst="rect">
            <a:avLst/>
          </a:prstGeom>
        </p:spPr>
      </p:pic>
    </p:spTree>
    <p:extLst>
      <p:ext uri="{BB962C8B-B14F-4D97-AF65-F5344CB8AC3E}">
        <p14:creationId xmlns:p14="http://schemas.microsoft.com/office/powerpoint/2010/main" val="1355110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EA55-4A49-42DE-A1EA-5C43AFB1CA98}"/>
              </a:ext>
            </a:extLst>
          </p:cNvPr>
          <p:cNvSpPr>
            <a:spLocks noGrp="1"/>
          </p:cNvSpPr>
          <p:nvPr>
            <p:ph type="title"/>
          </p:nvPr>
        </p:nvSpPr>
        <p:spPr/>
        <p:txBody>
          <a:bodyPr/>
          <a:lstStyle/>
          <a:p>
            <a:pPr algn="ctr"/>
            <a:r>
              <a:rPr lang="en-US" dirty="0"/>
              <a:t>With AOT Compilation</a:t>
            </a:r>
          </a:p>
        </p:txBody>
      </p:sp>
      <p:pic>
        <p:nvPicPr>
          <p:cNvPr id="4" name="Content Placeholder 3">
            <a:extLst>
              <a:ext uri="{FF2B5EF4-FFF2-40B4-BE49-F238E27FC236}">
                <a16:creationId xmlns:a16="http://schemas.microsoft.com/office/drawing/2014/main" id="{775B8220-72A8-4422-8DE0-CC35540347AF}"/>
              </a:ext>
            </a:extLst>
          </p:cNvPr>
          <p:cNvPicPr>
            <a:picLocks noGrp="1" noChangeAspect="1"/>
          </p:cNvPicPr>
          <p:nvPr>
            <p:ph idx="1"/>
          </p:nvPr>
        </p:nvPicPr>
        <p:blipFill>
          <a:blip r:embed="rId3"/>
          <a:stretch>
            <a:fillRect/>
          </a:stretch>
        </p:blipFill>
        <p:spPr>
          <a:xfrm>
            <a:off x="3023580" y="2478088"/>
            <a:ext cx="6352803" cy="3694112"/>
          </a:xfrm>
          <a:prstGeom prst="rect">
            <a:avLst/>
          </a:prstGeom>
        </p:spPr>
      </p:pic>
    </p:spTree>
    <p:extLst>
      <p:ext uri="{BB962C8B-B14F-4D97-AF65-F5344CB8AC3E}">
        <p14:creationId xmlns:p14="http://schemas.microsoft.com/office/powerpoint/2010/main" val="45637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9B14-3194-4C1A-8793-DA8E6F934D1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8581BE-C1D5-448D-BFEA-9C18D23837AA}"/>
              </a:ext>
            </a:extLst>
          </p:cNvPr>
          <p:cNvSpPr>
            <a:spLocks noGrp="1"/>
          </p:cNvSpPr>
          <p:nvPr>
            <p:ph idx="1"/>
          </p:nvPr>
        </p:nvSpPr>
        <p:spPr/>
        <p:txBody>
          <a:bodyPr/>
          <a:lstStyle/>
          <a:p>
            <a:r>
              <a:rPr lang="en-US" dirty="0"/>
              <a:t>Setting up our Development Environment</a:t>
            </a:r>
          </a:p>
          <a:p>
            <a:r>
              <a:rPr lang="en-US" dirty="0"/>
              <a:t>Getting started with Angular CLI</a:t>
            </a:r>
          </a:p>
          <a:p>
            <a:r>
              <a:rPr lang="en-US" dirty="0"/>
              <a:t>File Naming</a:t>
            </a:r>
          </a:p>
          <a:p>
            <a:r>
              <a:rPr lang="en-US" dirty="0"/>
              <a:t>Folder Structure</a:t>
            </a:r>
          </a:p>
          <a:p>
            <a:r>
              <a:rPr lang="en-US" dirty="0"/>
              <a:t>One Item per file</a:t>
            </a:r>
          </a:p>
        </p:txBody>
      </p:sp>
    </p:spTree>
    <p:extLst>
      <p:ext uri="{BB962C8B-B14F-4D97-AF65-F5344CB8AC3E}">
        <p14:creationId xmlns:p14="http://schemas.microsoft.com/office/powerpoint/2010/main" val="4188150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3D4B-B994-4195-82F4-32123E20C68D}"/>
              </a:ext>
            </a:extLst>
          </p:cNvPr>
          <p:cNvSpPr>
            <a:spLocks noGrp="1"/>
          </p:cNvSpPr>
          <p:nvPr>
            <p:ph type="title"/>
          </p:nvPr>
        </p:nvSpPr>
        <p:spPr/>
        <p:txBody>
          <a:bodyPr/>
          <a:lstStyle/>
          <a:p>
            <a:pPr algn="ctr"/>
            <a:r>
              <a:rPr lang="en-US" dirty="0"/>
              <a:t>Lazy load feature module</a:t>
            </a:r>
          </a:p>
        </p:txBody>
      </p:sp>
      <p:sp>
        <p:nvSpPr>
          <p:cNvPr id="3" name="Content Placeholder 2">
            <a:extLst>
              <a:ext uri="{FF2B5EF4-FFF2-40B4-BE49-F238E27FC236}">
                <a16:creationId xmlns:a16="http://schemas.microsoft.com/office/drawing/2014/main" id="{AB393917-1813-4F6B-B7EC-5C6EAD341B4B}"/>
              </a:ext>
            </a:extLst>
          </p:cNvPr>
          <p:cNvSpPr>
            <a:spLocks noGrp="1"/>
          </p:cNvSpPr>
          <p:nvPr>
            <p:ph idx="1"/>
          </p:nvPr>
        </p:nvSpPr>
        <p:spPr/>
        <p:txBody>
          <a:bodyPr/>
          <a:lstStyle/>
          <a:p>
            <a:r>
              <a:rPr lang="en-US" dirty="0"/>
              <a:t>Lazy loading feature module does not load them when app module is loaded</a:t>
            </a:r>
          </a:p>
          <a:p>
            <a:r>
              <a:rPr lang="en-US" dirty="0"/>
              <a:t>They are loaded when route specific to them is hit</a:t>
            </a:r>
          </a:p>
          <a:p>
            <a:r>
              <a:rPr lang="en-US" dirty="0"/>
              <a:t>Lazy loaded modules are also chunked separately</a:t>
            </a:r>
          </a:p>
        </p:txBody>
      </p:sp>
    </p:spTree>
    <p:extLst>
      <p:ext uri="{BB962C8B-B14F-4D97-AF65-F5344CB8AC3E}">
        <p14:creationId xmlns:p14="http://schemas.microsoft.com/office/powerpoint/2010/main" val="3596670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6CDDC-9040-4EF4-A4A1-6C78DD493FF9}"/>
              </a:ext>
            </a:extLst>
          </p:cNvPr>
          <p:cNvSpPr>
            <a:spLocks noGrp="1"/>
          </p:cNvSpPr>
          <p:nvPr>
            <p:ph type="title"/>
          </p:nvPr>
        </p:nvSpPr>
        <p:spPr/>
        <p:txBody>
          <a:bodyPr/>
          <a:lstStyle/>
          <a:p>
            <a:pPr algn="ctr"/>
            <a:r>
              <a:rPr lang="en-US" dirty="0" err="1"/>
              <a:t>OnPush</a:t>
            </a:r>
            <a:r>
              <a:rPr lang="en-US" dirty="0"/>
              <a:t> change detection</a:t>
            </a:r>
          </a:p>
        </p:txBody>
      </p:sp>
      <p:sp>
        <p:nvSpPr>
          <p:cNvPr id="3" name="Content Placeholder 2">
            <a:extLst>
              <a:ext uri="{FF2B5EF4-FFF2-40B4-BE49-F238E27FC236}">
                <a16:creationId xmlns:a16="http://schemas.microsoft.com/office/drawing/2014/main" id="{84432701-6444-4259-B885-554EC48B6884}"/>
              </a:ext>
            </a:extLst>
          </p:cNvPr>
          <p:cNvSpPr>
            <a:spLocks noGrp="1"/>
          </p:cNvSpPr>
          <p:nvPr>
            <p:ph idx="1"/>
          </p:nvPr>
        </p:nvSpPr>
        <p:spPr/>
        <p:txBody>
          <a:bodyPr/>
          <a:lstStyle/>
          <a:p>
            <a:r>
              <a:rPr lang="en-US" dirty="0"/>
              <a:t>Change detection cycle fires whenever there is a user action on the component</a:t>
            </a:r>
          </a:p>
          <a:p>
            <a:r>
              <a:rPr lang="en-US" dirty="0"/>
              <a:t>It checks for each binding on the component to see if value has changed</a:t>
            </a:r>
          </a:p>
          <a:p>
            <a:r>
              <a:rPr lang="en-US" dirty="0"/>
              <a:t>It can be costly sometimes if binding are complex expressions</a:t>
            </a:r>
          </a:p>
        </p:txBody>
      </p:sp>
    </p:spTree>
    <p:extLst>
      <p:ext uri="{BB962C8B-B14F-4D97-AF65-F5344CB8AC3E}">
        <p14:creationId xmlns:p14="http://schemas.microsoft.com/office/powerpoint/2010/main" val="1433375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858B-9018-4E74-8766-49EEE0636757}"/>
              </a:ext>
            </a:extLst>
          </p:cNvPr>
          <p:cNvSpPr>
            <a:spLocks noGrp="1"/>
          </p:cNvSpPr>
          <p:nvPr>
            <p:ph type="title"/>
          </p:nvPr>
        </p:nvSpPr>
        <p:spPr/>
        <p:txBody>
          <a:bodyPr/>
          <a:lstStyle/>
          <a:p>
            <a:pPr algn="ctr"/>
            <a:r>
              <a:rPr lang="en-US" dirty="0" err="1"/>
              <a:t>OnPush</a:t>
            </a:r>
            <a:r>
              <a:rPr lang="en-US" dirty="0"/>
              <a:t> change detection</a:t>
            </a:r>
          </a:p>
        </p:txBody>
      </p:sp>
      <p:pic>
        <p:nvPicPr>
          <p:cNvPr id="4" name="Content Placeholder 3">
            <a:extLst>
              <a:ext uri="{FF2B5EF4-FFF2-40B4-BE49-F238E27FC236}">
                <a16:creationId xmlns:a16="http://schemas.microsoft.com/office/drawing/2014/main" id="{00478641-1762-4E36-B0AD-A6CF5B92A1CB}"/>
              </a:ext>
            </a:extLst>
          </p:cNvPr>
          <p:cNvPicPr>
            <a:picLocks noGrp="1" noChangeAspect="1"/>
          </p:cNvPicPr>
          <p:nvPr>
            <p:ph idx="1"/>
          </p:nvPr>
        </p:nvPicPr>
        <p:blipFill>
          <a:blip r:embed="rId2"/>
          <a:stretch>
            <a:fillRect/>
          </a:stretch>
        </p:blipFill>
        <p:spPr>
          <a:xfrm>
            <a:off x="1116013" y="2590479"/>
            <a:ext cx="10167937" cy="3469329"/>
          </a:xfrm>
          <a:prstGeom prst="rect">
            <a:avLst/>
          </a:prstGeom>
        </p:spPr>
      </p:pic>
    </p:spTree>
    <p:extLst>
      <p:ext uri="{BB962C8B-B14F-4D97-AF65-F5344CB8AC3E}">
        <p14:creationId xmlns:p14="http://schemas.microsoft.com/office/powerpoint/2010/main" val="1513710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5081-4AAD-4ABF-9DA8-233EE43B973E}"/>
              </a:ext>
            </a:extLst>
          </p:cNvPr>
          <p:cNvSpPr>
            <a:spLocks noGrp="1"/>
          </p:cNvSpPr>
          <p:nvPr>
            <p:ph type="title"/>
          </p:nvPr>
        </p:nvSpPr>
        <p:spPr/>
        <p:txBody>
          <a:bodyPr/>
          <a:lstStyle/>
          <a:p>
            <a:pPr algn="ctr"/>
            <a:r>
              <a:rPr lang="en-US" dirty="0" err="1"/>
              <a:t>OnPush</a:t>
            </a:r>
            <a:r>
              <a:rPr lang="en-US" dirty="0"/>
              <a:t> change detection</a:t>
            </a:r>
          </a:p>
        </p:txBody>
      </p:sp>
      <p:sp>
        <p:nvSpPr>
          <p:cNvPr id="3" name="Content Placeholder 2">
            <a:extLst>
              <a:ext uri="{FF2B5EF4-FFF2-40B4-BE49-F238E27FC236}">
                <a16:creationId xmlns:a16="http://schemas.microsoft.com/office/drawing/2014/main" id="{701D8184-13D9-41CE-93B6-9C7A285ACCB4}"/>
              </a:ext>
            </a:extLst>
          </p:cNvPr>
          <p:cNvSpPr>
            <a:spLocks noGrp="1"/>
          </p:cNvSpPr>
          <p:nvPr>
            <p:ph idx="1"/>
          </p:nvPr>
        </p:nvSpPr>
        <p:spPr/>
        <p:txBody>
          <a:bodyPr/>
          <a:lstStyle/>
          <a:p>
            <a:r>
              <a:rPr lang="en-US" dirty="0"/>
              <a:t>Should be used carefully</a:t>
            </a:r>
          </a:p>
          <a:p>
            <a:r>
              <a:rPr lang="en-US" dirty="0"/>
              <a:t>It can cause some hard to find/fix bugs</a:t>
            </a:r>
          </a:p>
        </p:txBody>
      </p:sp>
    </p:spTree>
    <p:extLst>
      <p:ext uri="{BB962C8B-B14F-4D97-AF65-F5344CB8AC3E}">
        <p14:creationId xmlns:p14="http://schemas.microsoft.com/office/powerpoint/2010/main" val="231477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1AAAB-79DD-414C-888F-B69A0648D44F}"/>
              </a:ext>
            </a:extLst>
          </p:cNvPr>
          <p:cNvSpPr>
            <a:spLocks noGrp="1"/>
          </p:cNvSpPr>
          <p:nvPr>
            <p:ph type="title"/>
          </p:nvPr>
        </p:nvSpPr>
        <p:spPr/>
        <p:txBody>
          <a:bodyPr/>
          <a:lstStyle/>
          <a:p>
            <a:r>
              <a:rPr lang="en-US" dirty="0"/>
              <a:t>Setting up Dev Environment</a:t>
            </a:r>
          </a:p>
        </p:txBody>
      </p:sp>
      <p:sp>
        <p:nvSpPr>
          <p:cNvPr id="3" name="Content Placeholder 2">
            <a:extLst>
              <a:ext uri="{FF2B5EF4-FFF2-40B4-BE49-F238E27FC236}">
                <a16:creationId xmlns:a16="http://schemas.microsoft.com/office/drawing/2014/main" id="{DF62F506-069A-43C1-BFB9-F876CB446A5C}"/>
              </a:ext>
            </a:extLst>
          </p:cNvPr>
          <p:cNvSpPr>
            <a:spLocks noGrp="1"/>
          </p:cNvSpPr>
          <p:nvPr>
            <p:ph idx="1"/>
          </p:nvPr>
        </p:nvSpPr>
        <p:spPr/>
        <p:txBody>
          <a:bodyPr/>
          <a:lstStyle/>
          <a:p>
            <a:r>
              <a:rPr lang="en-US" sz="2000" dirty="0"/>
              <a:t>Node version manager (</a:t>
            </a:r>
            <a:r>
              <a:rPr lang="en-US" sz="2000" dirty="0" err="1"/>
              <a:t>nvm</a:t>
            </a:r>
            <a:r>
              <a:rPr lang="en-US" sz="2000" dirty="0"/>
              <a:t>) (</a:t>
            </a:r>
            <a:r>
              <a:rPr lang="en-US" sz="2000" dirty="0">
                <a:hlinkClick r:id="rId2"/>
              </a:rPr>
              <a:t>https://github.com/coreybutler/nvm-windows</a:t>
            </a:r>
            <a:r>
              <a:rPr lang="en-US" sz="2000" dirty="0"/>
              <a:t>)</a:t>
            </a:r>
          </a:p>
          <a:p>
            <a:r>
              <a:rPr lang="en-US" sz="2000" dirty="0"/>
              <a:t>Angular CLI 6.2.7 (</a:t>
            </a:r>
            <a:r>
              <a:rPr lang="en-US" sz="2000" dirty="0" err="1"/>
              <a:t>npm</a:t>
            </a:r>
            <a:r>
              <a:rPr lang="en-US" sz="2000" dirty="0"/>
              <a:t> install –g @angular/cli@6.2.7)</a:t>
            </a:r>
          </a:p>
          <a:p>
            <a:r>
              <a:rPr lang="en-US" sz="2000" dirty="0"/>
              <a:t>Source map explorer (</a:t>
            </a:r>
            <a:r>
              <a:rPr lang="en-US" sz="2000" dirty="0" err="1"/>
              <a:t>npm</a:t>
            </a:r>
            <a:r>
              <a:rPr lang="en-US" sz="2000" dirty="0"/>
              <a:t> install –g source-map-explorer)</a:t>
            </a:r>
          </a:p>
          <a:p>
            <a:r>
              <a:rPr lang="en-US" sz="2000" dirty="0"/>
              <a:t>http-server (</a:t>
            </a:r>
            <a:r>
              <a:rPr lang="en-US" sz="2000" dirty="0" err="1"/>
              <a:t>npm</a:t>
            </a:r>
            <a:r>
              <a:rPr lang="en-US" sz="2000" dirty="0"/>
              <a:t> install http-server -g)</a:t>
            </a:r>
          </a:p>
          <a:p>
            <a:endParaRPr lang="en-US" sz="2000" dirty="0"/>
          </a:p>
          <a:p>
            <a:endParaRPr lang="en-US" sz="2000" dirty="0"/>
          </a:p>
          <a:p>
            <a:endParaRPr lang="en-US" dirty="0"/>
          </a:p>
        </p:txBody>
      </p:sp>
    </p:spTree>
    <p:extLst>
      <p:ext uri="{BB962C8B-B14F-4D97-AF65-F5344CB8AC3E}">
        <p14:creationId xmlns:p14="http://schemas.microsoft.com/office/powerpoint/2010/main" val="253850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8D7C-FC4F-4982-9148-26F9B99582FB}"/>
              </a:ext>
            </a:extLst>
          </p:cNvPr>
          <p:cNvSpPr>
            <a:spLocks noGrp="1"/>
          </p:cNvSpPr>
          <p:nvPr>
            <p:ph type="title"/>
          </p:nvPr>
        </p:nvSpPr>
        <p:spPr/>
        <p:txBody>
          <a:bodyPr/>
          <a:lstStyle/>
          <a:p>
            <a:r>
              <a:rPr lang="en-US" dirty="0"/>
              <a:t>Getting Started with Angular CLI</a:t>
            </a:r>
          </a:p>
        </p:txBody>
      </p:sp>
      <p:sp>
        <p:nvSpPr>
          <p:cNvPr id="3" name="Content Placeholder 2">
            <a:extLst>
              <a:ext uri="{FF2B5EF4-FFF2-40B4-BE49-F238E27FC236}">
                <a16:creationId xmlns:a16="http://schemas.microsoft.com/office/drawing/2014/main" id="{459F0418-9C9A-4A0E-B3E4-826BD5701172}"/>
              </a:ext>
            </a:extLst>
          </p:cNvPr>
          <p:cNvSpPr>
            <a:spLocks noGrp="1"/>
          </p:cNvSpPr>
          <p:nvPr>
            <p:ph idx="1"/>
          </p:nvPr>
        </p:nvSpPr>
        <p:spPr/>
        <p:txBody>
          <a:bodyPr/>
          <a:lstStyle/>
          <a:p>
            <a:r>
              <a:rPr lang="en-US" dirty="0"/>
              <a:t>Use Angular CLI to follow best practices by default</a:t>
            </a:r>
          </a:p>
          <a:p>
            <a:r>
              <a:rPr lang="en-US" dirty="0"/>
              <a:t>Angular team has put in lot of thought into it around code organization</a:t>
            </a:r>
          </a:p>
          <a:p>
            <a:r>
              <a:rPr lang="en-US" dirty="0"/>
              <a:t>So use Angular CLI to generate projects and different artifacts</a:t>
            </a:r>
          </a:p>
        </p:txBody>
      </p:sp>
    </p:spTree>
    <p:extLst>
      <p:ext uri="{BB962C8B-B14F-4D97-AF65-F5344CB8AC3E}">
        <p14:creationId xmlns:p14="http://schemas.microsoft.com/office/powerpoint/2010/main" val="208771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8B4EE-5538-45DD-87CC-4D590D45BEC2}"/>
              </a:ext>
            </a:extLst>
          </p:cNvPr>
          <p:cNvSpPr>
            <a:spLocks noGrp="1"/>
          </p:cNvSpPr>
          <p:nvPr>
            <p:ph type="title"/>
          </p:nvPr>
        </p:nvSpPr>
        <p:spPr/>
        <p:txBody>
          <a:bodyPr/>
          <a:lstStyle/>
          <a:p>
            <a:r>
              <a:rPr lang="en-US" dirty="0"/>
              <a:t>Problematic Code</a:t>
            </a:r>
          </a:p>
        </p:txBody>
      </p:sp>
      <p:sp>
        <p:nvSpPr>
          <p:cNvPr id="3" name="Content Placeholder 2">
            <a:extLst>
              <a:ext uri="{FF2B5EF4-FFF2-40B4-BE49-F238E27FC236}">
                <a16:creationId xmlns:a16="http://schemas.microsoft.com/office/drawing/2014/main" id="{6FAA5FE1-B887-40D5-9F00-CCC59E61613A}"/>
              </a:ext>
            </a:extLst>
          </p:cNvPr>
          <p:cNvSpPr>
            <a:spLocks noGrp="1"/>
          </p:cNvSpPr>
          <p:nvPr>
            <p:ph idx="1"/>
          </p:nvPr>
        </p:nvSpPr>
        <p:spPr/>
        <p:txBody>
          <a:bodyPr/>
          <a:lstStyle/>
          <a:p>
            <a:r>
              <a:rPr lang="en-US" dirty="0"/>
              <a:t>Lets look at some code which does not follow best practices</a:t>
            </a:r>
          </a:p>
          <a:p>
            <a:r>
              <a:rPr lang="en-US" dirty="0"/>
              <a:t>Problems:</a:t>
            </a:r>
          </a:p>
          <a:p>
            <a:pPr lvl="1"/>
            <a:r>
              <a:rPr lang="en-US" dirty="0"/>
              <a:t>Just by looking at file name we cannot determine what’s in it</a:t>
            </a:r>
          </a:p>
          <a:p>
            <a:pPr lvl="1"/>
            <a:r>
              <a:rPr lang="en-US" dirty="0"/>
              <a:t>Courses component should have a business specific name</a:t>
            </a:r>
          </a:p>
          <a:p>
            <a:pPr lvl="1"/>
            <a:r>
              <a:rPr lang="en-US" dirty="0"/>
              <a:t>File names should have</a:t>
            </a:r>
          </a:p>
          <a:p>
            <a:pPr lvl="2"/>
            <a:r>
              <a:rPr lang="en-US" dirty="0"/>
              <a:t>A descriptor (business specific name)</a:t>
            </a:r>
          </a:p>
          <a:p>
            <a:pPr lvl="2"/>
            <a:r>
              <a:rPr lang="en-US" dirty="0"/>
              <a:t>Followed by the type of file (component for component, service for service </a:t>
            </a:r>
            <a:r>
              <a:rPr lang="en-US" dirty="0" err="1"/>
              <a:t>etc</a:t>
            </a:r>
            <a:r>
              <a:rPr lang="en-US" dirty="0"/>
              <a:t>)</a:t>
            </a:r>
          </a:p>
        </p:txBody>
      </p:sp>
    </p:spTree>
    <p:extLst>
      <p:ext uri="{BB962C8B-B14F-4D97-AF65-F5344CB8AC3E}">
        <p14:creationId xmlns:p14="http://schemas.microsoft.com/office/powerpoint/2010/main" val="416484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A96D-EFB7-4A0E-AD31-CC15C954A286}"/>
              </a:ext>
            </a:extLst>
          </p:cNvPr>
          <p:cNvSpPr>
            <a:spLocks noGrp="1"/>
          </p:cNvSpPr>
          <p:nvPr>
            <p:ph type="title"/>
          </p:nvPr>
        </p:nvSpPr>
        <p:spPr/>
        <p:txBody>
          <a:bodyPr/>
          <a:lstStyle/>
          <a:p>
            <a:r>
              <a:rPr lang="en-US" dirty="0"/>
              <a:t>Better Code</a:t>
            </a:r>
          </a:p>
        </p:txBody>
      </p:sp>
      <p:sp>
        <p:nvSpPr>
          <p:cNvPr id="3" name="Content Placeholder 2">
            <a:extLst>
              <a:ext uri="{FF2B5EF4-FFF2-40B4-BE49-F238E27FC236}">
                <a16:creationId xmlns:a16="http://schemas.microsoft.com/office/drawing/2014/main" id="{38CB025D-F75D-4C62-AD45-8ECF5389D1CB}"/>
              </a:ext>
            </a:extLst>
          </p:cNvPr>
          <p:cNvSpPr>
            <a:spLocks noGrp="1"/>
          </p:cNvSpPr>
          <p:nvPr>
            <p:ph idx="1"/>
          </p:nvPr>
        </p:nvSpPr>
        <p:spPr/>
        <p:txBody>
          <a:bodyPr/>
          <a:lstStyle/>
          <a:p>
            <a:r>
              <a:rPr lang="en-US" dirty="0"/>
              <a:t>Lets look at the same application generated using Angular CLI</a:t>
            </a:r>
          </a:p>
        </p:txBody>
      </p:sp>
    </p:spTree>
    <p:extLst>
      <p:ext uri="{BB962C8B-B14F-4D97-AF65-F5344CB8AC3E}">
        <p14:creationId xmlns:p14="http://schemas.microsoft.com/office/powerpoint/2010/main" val="3182781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619F-09C7-4206-9ADD-156ED6C7A76E}"/>
              </a:ext>
            </a:extLst>
          </p:cNvPr>
          <p:cNvSpPr>
            <a:spLocks noGrp="1"/>
          </p:cNvSpPr>
          <p:nvPr>
            <p:ph type="title"/>
          </p:nvPr>
        </p:nvSpPr>
        <p:spPr/>
        <p:txBody>
          <a:bodyPr/>
          <a:lstStyle/>
          <a:p>
            <a:r>
              <a:rPr lang="en-US" dirty="0"/>
              <a:t>Problems with folder structure</a:t>
            </a:r>
          </a:p>
        </p:txBody>
      </p:sp>
      <p:sp>
        <p:nvSpPr>
          <p:cNvPr id="3" name="Content Placeholder 2">
            <a:extLst>
              <a:ext uri="{FF2B5EF4-FFF2-40B4-BE49-F238E27FC236}">
                <a16:creationId xmlns:a16="http://schemas.microsoft.com/office/drawing/2014/main" id="{22529413-93C3-4F18-AD71-D191F85C5BF1}"/>
              </a:ext>
            </a:extLst>
          </p:cNvPr>
          <p:cNvSpPr>
            <a:spLocks noGrp="1"/>
          </p:cNvSpPr>
          <p:nvPr>
            <p:ph idx="1"/>
          </p:nvPr>
        </p:nvSpPr>
        <p:spPr/>
        <p:txBody>
          <a:bodyPr>
            <a:normAutofit fontScale="92500" lnSpcReduction="10000"/>
          </a:bodyPr>
          <a:lstStyle/>
          <a:p>
            <a:r>
              <a:rPr lang="en-US" dirty="0"/>
              <a:t>We have our code organized into folders of specific type:</a:t>
            </a:r>
          </a:p>
          <a:p>
            <a:pPr lvl="1"/>
            <a:r>
              <a:rPr lang="en-US" dirty="0"/>
              <a:t>Components in components folder</a:t>
            </a:r>
          </a:p>
          <a:p>
            <a:pPr lvl="1"/>
            <a:r>
              <a:rPr lang="en-US" dirty="0"/>
              <a:t>Services in services folder </a:t>
            </a:r>
            <a:r>
              <a:rPr lang="en-US" dirty="0" err="1"/>
              <a:t>etc</a:t>
            </a:r>
            <a:endParaRPr lang="en-US" dirty="0"/>
          </a:p>
          <a:p>
            <a:r>
              <a:rPr lang="en-US" dirty="0"/>
              <a:t>But this is not scalable</a:t>
            </a:r>
          </a:p>
          <a:p>
            <a:r>
              <a:rPr lang="en-US" dirty="0"/>
              <a:t>If we were to have multiple modules (accounts, finance, marketing </a:t>
            </a:r>
            <a:r>
              <a:rPr lang="en-US" dirty="0" err="1"/>
              <a:t>etc</a:t>
            </a:r>
            <a:r>
              <a:rPr lang="en-US" dirty="0"/>
              <a:t>)</a:t>
            </a:r>
          </a:p>
          <a:p>
            <a:r>
              <a:rPr lang="en-US" dirty="0"/>
              <a:t>Multiple teams also won’t be able to collaborate well with this structure since they have to work on multiple features </a:t>
            </a:r>
            <a:r>
              <a:rPr lang="en-US" dirty="0" err="1"/>
              <a:t>parallely</a:t>
            </a:r>
            <a:endParaRPr lang="en-US" dirty="0"/>
          </a:p>
        </p:txBody>
      </p:sp>
    </p:spTree>
    <p:extLst>
      <p:ext uri="{BB962C8B-B14F-4D97-AF65-F5344CB8AC3E}">
        <p14:creationId xmlns:p14="http://schemas.microsoft.com/office/powerpoint/2010/main" val="2946259468"/>
      </p:ext>
    </p:extLst>
  </p:cSld>
  <p:clrMapOvr>
    <a:masterClrMapping/>
  </p:clrMapOvr>
</p:sld>
</file>

<file path=ppt/theme/theme1.xml><?xml version="1.0" encoding="utf-8"?>
<a:theme xmlns:a="http://schemas.openxmlformats.org/drawingml/2006/main" name="AccentBoxVTI">
  <a:themeElements>
    <a:clrScheme name="AnalogousFromLightSeed_2SEEDS">
      <a:dk1>
        <a:srgbClr val="000000"/>
      </a:dk1>
      <a:lt1>
        <a:srgbClr val="FFFFFF"/>
      </a:lt1>
      <a:dk2>
        <a:srgbClr val="412724"/>
      </a:dk2>
      <a:lt2>
        <a:srgbClr val="E8E4E2"/>
      </a:lt2>
      <a:accent1>
        <a:srgbClr val="80A9A6"/>
      </a:accent1>
      <a:accent2>
        <a:srgbClr val="7FA5BA"/>
      </a:accent2>
      <a:accent3>
        <a:srgbClr val="96A2C6"/>
      </a:accent3>
      <a:accent4>
        <a:srgbClr val="BA857F"/>
      </a:accent4>
      <a:accent5>
        <a:srgbClr val="B99C7E"/>
      </a:accent5>
      <a:accent6>
        <a:srgbClr val="A7A372"/>
      </a:accent6>
      <a:hlink>
        <a:srgbClr val="A7765D"/>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1405</Words>
  <Application>Microsoft Office PowerPoint</Application>
  <PresentationFormat>Widescreen</PresentationFormat>
  <Paragraphs>187</Paragraphs>
  <Slides>43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Avenir Next LT Pro</vt:lpstr>
      <vt:lpstr>Calibri</vt:lpstr>
      <vt:lpstr>AccentBoxVTI</vt:lpstr>
      <vt:lpstr>Angular Best Practices</vt:lpstr>
      <vt:lpstr>Angular Best Practices | Agenda</vt:lpstr>
      <vt:lpstr>File and Folder Structure</vt:lpstr>
      <vt:lpstr>Agenda</vt:lpstr>
      <vt:lpstr>Setting up Dev Environment</vt:lpstr>
      <vt:lpstr>Getting Started with Angular CLI</vt:lpstr>
      <vt:lpstr>Problematic Code</vt:lpstr>
      <vt:lpstr>Better Code</vt:lpstr>
      <vt:lpstr>Problems with folder structure</vt:lpstr>
      <vt:lpstr>General Coding Best Practices</vt:lpstr>
      <vt:lpstr>Single Responsibility Principle</vt:lpstr>
      <vt:lpstr>Symbol naming</vt:lpstr>
      <vt:lpstr>Immutability</vt:lpstr>
      <vt:lpstr>Immutability bad practice example 1</vt:lpstr>
      <vt:lpstr>Immutability bad practice example 2</vt:lpstr>
      <vt:lpstr>Immutability bad practice example 2</vt:lpstr>
      <vt:lpstr>Small Functions</vt:lpstr>
      <vt:lpstr>Module Organization</vt:lpstr>
      <vt:lpstr>PowerPoint Presentation</vt:lpstr>
      <vt:lpstr>Angular Component Best Practices</vt:lpstr>
      <vt:lpstr>Prefix Component Selector</vt:lpstr>
      <vt:lpstr>Separate CSS and Template Files</vt:lpstr>
      <vt:lpstr>Decorating input/output properties</vt:lpstr>
      <vt:lpstr>Decorating input/output properties</vt:lpstr>
      <vt:lpstr>Delegating complex logic to services</vt:lpstr>
      <vt:lpstr>Component member sequence</vt:lpstr>
      <vt:lpstr>Lifecycle hook interfaces</vt:lpstr>
      <vt:lpstr>Lifecycle hook interfaces</vt:lpstr>
      <vt:lpstr>Lifecycle hook interfaces</vt:lpstr>
      <vt:lpstr>When to (not to) create components</vt:lpstr>
      <vt:lpstr>Services Best Practices</vt:lpstr>
      <vt:lpstr>Marking services injectable</vt:lpstr>
      <vt:lpstr>Using services for data retrieval</vt:lpstr>
      <vt:lpstr>Working with Angular Injector</vt:lpstr>
      <vt:lpstr>Working with Angular Injector</vt:lpstr>
      <vt:lpstr>Working with Angular Injector</vt:lpstr>
      <vt:lpstr>Performance Best Practices</vt:lpstr>
      <vt:lpstr>Without AOT compilation </vt:lpstr>
      <vt:lpstr>With AOT Compilation</vt:lpstr>
      <vt:lpstr>Lazy load feature module</vt:lpstr>
      <vt:lpstr>OnPush change detection</vt:lpstr>
      <vt:lpstr>OnPush change detection</vt:lpstr>
      <vt:lpstr>OnPush change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Best Practices</dc:title>
  <dc:creator>Himanshu Kumar</dc:creator>
  <cp:lastModifiedBy>Himanshu Kumar</cp:lastModifiedBy>
  <cp:revision>70</cp:revision>
  <dcterms:created xsi:type="dcterms:W3CDTF">2020-01-19T14:20:17Z</dcterms:created>
  <dcterms:modified xsi:type="dcterms:W3CDTF">2020-06-24T23:25:10Z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2020-01-19T14:20:36.2254483Z</vt:lpwstr>
  </property>
  <property fmtid="{D5CDD505-2E9C-101B-9397-08002B2CF9AE}" pid="5" name="MSIP_Label_f42aa342-8706-4288-bd11-ebb85995028c_Name">
    <vt:lpwstr>General</vt:lpwstr>
  </property>
  <property fmtid="{D5CDD505-2E9C-101B-9397-08002B2CF9AE}" pid="6" name="MSIP_Label_f42aa342-8706-4288-bd11-ebb85995028c_ActionId">
    <vt:lpwstr>d8007150-8722-4c95-ac42-75ab052fb2ad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